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327" r:id="rId7"/>
    <p:sldId id="262" r:id="rId8"/>
    <p:sldId id="263" r:id="rId9"/>
    <p:sldId id="264" r:id="rId10"/>
    <p:sldId id="267" r:id="rId11"/>
    <p:sldId id="265" r:id="rId12"/>
    <p:sldId id="268" r:id="rId13"/>
    <p:sldId id="304" r:id="rId14"/>
    <p:sldId id="266" r:id="rId15"/>
    <p:sldId id="269" r:id="rId16"/>
    <p:sldId id="270" r:id="rId17"/>
    <p:sldId id="271" r:id="rId18"/>
    <p:sldId id="273" r:id="rId19"/>
    <p:sldId id="305" r:id="rId20"/>
    <p:sldId id="274" r:id="rId21"/>
    <p:sldId id="275" r:id="rId22"/>
    <p:sldId id="276" r:id="rId23"/>
    <p:sldId id="277" r:id="rId24"/>
    <p:sldId id="279" r:id="rId25"/>
    <p:sldId id="328" r:id="rId26"/>
    <p:sldId id="287" r:id="rId27"/>
    <p:sldId id="329" r:id="rId28"/>
    <p:sldId id="331" r:id="rId29"/>
    <p:sldId id="332" r:id="rId30"/>
    <p:sldId id="333" r:id="rId31"/>
    <p:sldId id="334" r:id="rId32"/>
    <p:sldId id="336" r:id="rId33"/>
    <p:sldId id="337" r:id="rId34"/>
    <p:sldId id="338" r:id="rId35"/>
    <p:sldId id="339" r:id="rId36"/>
    <p:sldId id="340" r:id="rId37"/>
    <p:sldId id="341" r:id="rId38"/>
    <p:sldId id="342" r:id="rId39"/>
    <p:sldId id="343" r:id="rId40"/>
    <p:sldId id="344" r:id="rId41"/>
    <p:sldId id="345" r:id="rId42"/>
    <p:sldId id="346" r:id="rId43"/>
    <p:sldId id="347" r:id="rId44"/>
    <p:sldId id="348" r:id="rId45"/>
    <p:sldId id="350" r:id="rId46"/>
    <p:sldId id="352" r:id="rId47"/>
    <p:sldId id="353" r:id="rId48"/>
  </p:sldIdLst>
  <p:sldSz cx="9144000" cy="6858000" type="screen4x3"/>
  <p:notesSz cx="69977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F5FF"/>
    <a:srgbClr val="DDEEFF"/>
    <a:srgbClr val="BDDEFF"/>
    <a:srgbClr val="22518A"/>
    <a:srgbClr val="C1FFDF"/>
    <a:srgbClr val="00DE6A"/>
    <a:srgbClr val="006666"/>
    <a:srgbClr val="E8F4F8"/>
    <a:srgbClr val="00B0AC"/>
    <a:srgbClr val="009A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608"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543C3A9-86B2-4835-B1F2-98A402C06CA9}" type="datetimeFigureOut">
              <a:rPr lang="en-US" smtClean="0"/>
              <a:pPr/>
              <a:t>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3A3ADB2-A5B4-4206-A3A4-CD7540F24EA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43C3A9-86B2-4835-B1F2-98A402C06CA9}" type="datetimeFigureOut">
              <a:rPr lang="en-US" smtClean="0"/>
              <a:pPr/>
              <a:t>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3A3ADB2-A5B4-4206-A3A4-CD7540F24EA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543C3A9-86B2-4835-B1F2-98A402C06CA9}" type="datetimeFigureOut">
              <a:rPr lang="en-US" smtClean="0"/>
              <a:pPr/>
              <a:t>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3A3ADB2-A5B4-4206-A3A4-CD7540F24EA5}"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543C3A9-86B2-4835-B1F2-98A402C06CA9}" type="datetimeFigureOut">
              <a:rPr lang="en-US" smtClean="0"/>
              <a:pPr/>
              <a:t>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3A3ADB2-A5B4-4206-A3A4-CD7540F24EA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543C3A9-86B2-4835-B1F2-98A402C06CA9}" type="datetimeFigureOut">
              <a:rPr lang="en-US" smtClean="0"/>
              <a:pPr/>
              <a:t>2/7/2019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3A3ADB2-A5B4-4206-A3A4-CD7540F24EA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543C3A9-86B2-4835-B1F2-98A402C06CA9}" type="datetimeFigureOut">
              <a:rPr lang="en-US" smtClean="0"/>
              <a:pPr/>
              <a:t>2/7/2019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3A3ADB2-A5B4-4206-A3A4-CD7540F24EA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43C3A9-86B2-4835-B1F2-98A402C06CA9}" type="datetimeFigureOut">
              <a:rPr lang="en-US" smtClean="0"/>
              <a:pPr/>
              <a:t>2/7/2019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3A3ADB2-A5B4-4206-A3A4-CD7540F24EA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43C3A9-86B2-4835-B1F2-98A402C06CA9}" type="datetimeFigureOut">
              <a:rPr lang="en-US" smtClean="0"/>
              <a:pPr/>
              <a:t>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3A3ADB2-A5B4-4206-A3A4-CD7540F24EA5}"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43C3A9-86B2-4835-B1F2-98A402C06CA9}" type="datetimeFigureOut">
              <a:rPr lang="en-US" smtClean="0"/>
              <a:pPr/>
              <a:t>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3A3ADB2-A5B4-4206-A3A4-CD7540F24EA5}"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43C3A9-86B2-4835-B1F2-98A402C06CA9}" type="datetimeFigureOut">
              <a:rPr lang="en-US" smtClean="0"/>
              <a:pPr/>
              <a:t>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3A3ADB2-A5B4-4206-A3A4-CD7540F24EA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43C3A9-86B2-4835-B1F2-98A402C06CA9}" type="datetimeFigureOut">
              <a:rPr lang="en-US" smtClean="0"/>
              <a:pPr/>
              <a:t>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3A3ADB2-A5B4-4206-A3A4-CD7540F24EA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66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43C3A9-86B2-4835-B1F2-98A402C06CA9}" type="datetimeFigureOut">
              <a:rPr lang="en-US" smtClean="0"/>
              <a:pPr/>
              <a:t>2/7/2019</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A3ADB2-A5B4-4206-A3A4-CD7540F24EA5}"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s://codes.iccsafe.org/content/chapter/4023/"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ooter Placeholder 1"/>
          <p:cNvSpPr>
            <a:spLocks noGrp="1"/>
          </p:cNvSpPr>
          <p:nvPr>
            <p:ph type="ftr" sz="quarter" idx="10"/>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ooter Placeholder 1"/>
          <p:cNvSpPr>
            <a:spLocks noGrp="1"/>
          </p:cNvSpPr>
          <p:nvPr>
            <p:ph type="ftr" sz="quarter" idx="10"/>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tangle 3"/>
          <p:cNvSpPr>
            <a:spLocks noChangeArrowheads="1"/>
          </p:cNvSpPr>
          <p:nvPr/>
        </p:nvSpPr>
        <p:spPr bwMode="auto">
          <a:xfrm>
            <a:off x="457200" y="838200"/>
            <a:ext cx="8382000" cy="2616101"/>
          </a:xfrm>
          <a:prstGeom prst="rect">
            <a:avLst/>
          </a:prstGeom>
          <a:noFill/>
          <a:ln w="9525">
            <a:noFill/>
            <a:miter lim="800000"/>
            <a:headEnd/>
            <a:tailEnd/>
          </a:ln>
          <a:effectLst/>
        </p:spPr>
        <p:txBody>
          <a:bodyPr wrap="square">
            <a:spAutoFit/>
          </a:bodyPr>
          <a:lstStyle/>
          <a:p>
            <a:r>
              <a:rPr lang="en-US" sz="4800" dirty="0">
                <a:solidFill>
                  <a:srgbClr val="EBF5FF"/>
                </a:solidFill>
                <a:latin typeface="Arial" charset="0"/>
                <a:cs typeface="Arial" charset="0"/>
              </a:rPr>
              <a:t>Chapter </a:t>
            </a:r>
            <a:r>
              <a:rPr lang="en-US" sz="4800" dirty="0" smtClean="0">
                <a:solidFill>
                  <a:srgbClr val="EBF5FF"/>
                </a:solidFill>
                <a:latin typeface="Arial" charset="0"/>
                <a:cs typeface="Arial" charset="0"/>
              </a:rPr>
              <a:t>1.7</a:t>
            </a:r>
          </a:p>
          <a:p>
            <a:endParaRPr lang="en-US" sz="2000" dirty="0">
              <a:solidFill>
                <a:srgbClr val="EBF5FF"/>
              </a:solidFill>
              <a:cs typeface="Times New Roman" charset="0"/>
            </a:endParaRPr>
          </a:p>
          <a:p>
            <a:r>
              <a:rPr lang="en-US" sz="4800" dirty="0" smtClean="0">
                <a:latin typeface="Arial" charset="0"/>
                <a:cs typeface="Arial" charset="0"/>
              </a:rPr>
              <a:t>Laws, Regulations, Codes and Standards</a:t>
            </a:r>
            <a:endParaRPr lang="en-US" sz="4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ubtitle 2"/>
          <p:cNvSpPr txBox="1">
            <a:spLocks/>
          </p:cNvSpPr>
          <p:nvPr/>
        </p:nvSpPr>
        <p:spPr>
          <a:xfrm>
            <a:off x="381000" y="914400"/>
            <a:ext cx="8229600" cy="1905000"/>
          </a:xfrm>
          <a:prstGeom prst="rect">
            <a:avLst/>
          </a:prstGeom>
        </p:spPr>
        <p:txBody>
          <a:bodyPr vert="horz" lIns="91440" tIns="45720" rIns="91440" bIns="45720" rtlCol="0">
            <a:normAutofit/>
          </a:bodyPr>
          <a:lstStyle/>
          <a:p>
            <a:pPr eaLnBrk="0" hangingPunct="0"/>
            <a:r>
              <a:rPr lang="en-US" sz="3200" dirty="0" smtClean="0">
                <a:solidFill>
                  <a:srgbClr val="EBF5FF"/>
                </a:solidFill>
                <a:latin typeface="Arial" pitchFamily="34" charset="0"/>
                <a:cs typeface="Arial" pitchFamily="34" charset="0"/>
              </a:rPr>
              <a:t>Construction project manager must work within framework of:</a:t>
            </a:r>
          </a:p>
        </p:txBody>
      </p: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9" name="Rectangle 8"/>
          <p:cNvSpPr/>
          <p:nvPr/>
        </p:nvSpPr>
        <p:spPr>
          <a:xfrm>
            <a:off x="457200" y="2438400"/>
            <a:ext cx="8229600" cy="2862322"/>
          </a:xfrm>
          <a:prstGeom prst="rect">
            <a:avLst/>
          </a:prstGeom>
        </p:spPr>
        <p:txBody>
          <a:bodyPr wrap="square">
            <a:spAutoFit/>
          </a:bodyPr>
          <a:lstStyle/>
          <a:p>
            <a:pPr marL="236538" indent="-236538" eaLnBrk="0" hangingPunct="0">
              <a:buFont typeface="Arial" pitchFamily="34" charset="0"/>
              <a:buChar char="•"/>
            </a:pPr>
            <a:r>
              <a:rPr lang="en-US" sz="3000" dirty="0" smtClean="0">
                <a:latin typeface="Times New Roman" pitchFamily="18" charset="0"/>
                <a:cs typeface="Times New Roman" pitchFamily="18" charset="0"/>
              </a:rPr>
              <a:t>Laws by </a:t>
            </a:r>
            <a:r>
              <a:rPr lang="en-US" sz="3000" dirty="0" smtClean="0">
                <a:latin typeface="Times New Roman" pitchFamily="18" charset="0"/>
                <a:cs typeface="Times New Roman" pitchFamily="18" charset="0"/>
              </a:rPr>
              <a:t>legislators</a:t>
            </a:r>
          </a:p>
          <a:p>
            <a:pPr eaLnBrk="0" hangingPunct="0"/>
            <a:endParaRPr lang="en-US" sz="3000" dirty="0" smtClean="0">
              <a:latin typeface="Times New Roman" pitchFamily="18" charset="0"/>
              <a:cs typeface="Times New Roman" pitchFamily="18" charset="0"/>
            </a:endParaRPr>
          </a:p>
          <a:p>
            <a:pPr marL="236538" indent="-236538" eaLnBrk="0" hangingPunct="0">
              <a:buFont typeface="Arial" pitchFamily="34" charset="0"/>
              <a:buChar char="•"/>
            </a:pPr>
            <a:r>
              <a:rPr lang="en-US" sz="3000" dirty="0" smtClean="0">
                <a:latin typeface="Times New Roman" pitchFamily="18" charset="0"/>
                <a:cs typeface="Times New Roman" pitchFamily="18" charset="0"/>
              </a:rPr>
              <a:t>Codes, usually by national code related organizations</a:t>
            </a:r>
          </a:p>
          <a:p>
            <a:pPr marL="236538" indent="-236538" eaLnBrk="0" hangingPunct="0">
              <a:buFont typeface="Arial" pitchFamily="34" charset="0"/>
              <a:buChar char="•"/>
            </a:pPr>
            <a:endParaRPr lang="en-US" sz="3000" dirty="0" smtClean="0">
              <a:latin typeface="Times New Roman" pitchFamily="18" charset="0"/>
              <a:cs typeface="Times New Roman" pitchFamily="18" charset="0"/>
            </a:endParaRPr>
          </a:p>
          <a:p>
            <a:pPr marL="236538" indent="-236538" eaLnBrk="0" hangingPunct="0">
              <a:buFont typeface="Arial" pitchFamily="34" charset="0"/>
              <a:buChar char="•"/>
            </a:pPr>
            <a:r>
              <a:rPr lang="en-US" sz="3000" dirty="0" smtClean="0">
                <a:latin typeface="Times New Roman" pitchFamily="18" charset="0"/>
                <a:cs typeface="Times New Roman" pitchFamily="18" charset="0"/>
              </a:rPr>
              <a:t>Standards usually developed by trade associations</a:t>
            </a:r>
            <a:endParaRPr lang="en-US" sz="3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9" name="Rectangle 8"/>
          <p:cNvSpPr/>
          <p:nvPr/>
        </p:nvSpPr>
        <p:spPr>
          <a:xfrm>
            <a:off x="457200" y="990600"/>
            <a:ext cx="8382000" cy="2123658"/>
          </a:xfrm>
          <a:prstGeom prst="rect">
            <a:avLst/>
          </a:prstGeom>
        </p:spPr>
        <p:txBody>
          <a:bodyPr wrap="square">
            <a:spAutoFit/>
          </a:bodyPr>
          <a:lstStyle/>
          <a:p>
            <a:pPr indent="-228600">
              <a:tabLst>
                <a:tab pos="457200" algn="l"/>
              </a:tabLst>
            </a:pPr>
            <a:r>
              <a:rPr lang="en-US" sz="4400" dirty="0" smtClean="0">
                <a:solidFill>
                  <a:srgbClr val="EBF5FF"/>
                </a:solidFill>
                <a:latin typeface="Arial" charset="0"/>
                <a:cs typeface="Arial" charset="0"/>
              </a:rPr>
              <a:t>Corporate Law Establishes Company Structures and Regulations</a:t>
            </a:r>
            <a:endParaRPr lang="en-US" sz="4400" dirty="0">
              <a:solidFill>
                <a:srgbClr val="EBF5FF"/>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3" name="Subtitle 2"/>
          <p:cNvSpPr>
            <a:spLocks noGrp="1"/>
          </p:cNvSpPr>
          <p:nvPr>
            <p:ph idx="1"/>
          </p:nvPr>
        </p:nvSpPr>
        <p:spPr>
          <a:xfrm>
            <a:off x="381000" y="1828800"/>
            <a:ext cx="8229600" cy="4495800"/>
          </a:xfrm>
        </p:spPr>
        <p:txBody>
          <a:bodyPr>
            <a:noAutofit/>
          </a:bodyPr>
          <a:lstStyle/>
          <a:p>
            <a:pPr indent="-228600">
              <a:tabLst>
                <a:tab pos="457200" algn="l"/>
              </a:tabLst>
            </a:pPr>
            <a:r>
              <a:rPr lang="en-US" sz="3000" dirty="0" smtClean="0">
                <a:solidFill>
                  <a:srgbClr val="EBF5FF"/>
                </a:solidFill>
                <a:latin typeface="Times New Roman" pitchFamily="18" charset="0"/>
                <a:cs typeface="Times New Roman" pitchFamily="18" charset="0"/>
              </a:rPr>
              <a:t>Continuity of ownership</a:t>
            </a:r>
          </a:p>
          <a:p>
            <a:pPr indent="-228600">
              <a:tabLst>
                <a:tab pos="457200" algn="l"/>
              </a:tabLst>
            </a:pPr>
            <a:endParaRPr lang="en-US" sz="3000" dirty="0" smtClean="0">
              <a:solidFill>
                <a:srgbClr val="EBF5FF"/>
              </a:solidFill>
              <a:latin typeface="Times New Roman" pitchFamily="18" charset="0"/>
              <a:cs typeface="Times New Roman" pitchFamily="18" charset="0"/>
            </a:endParaRPr>
          </a:p>
          <a:p>
            <a:pPr indent="-228600">
              <a:tabLst>
                <a:tab pos="457200" algn="l"/>
              </a:tabLst>
            </a:pPr>
            <a:r>
              <a:rPr lang="en-US" sz="3000" dirty="0" smtClean="0">
                <a:solidFill>
                  <a:srgbClr val="EBF5FF"/>
                </a:solidFill>
                <a:latin typeface="Times New Roman" pitchFamily="18" charset="0"/>
                <a:cs typeface="Times New Roman" pitchFamily="18" charset="0"/>
              </a:rPr>
              <a:t>Liability limitation</a:t>
            </a:r>
          </a:p>
          <a:p>
            <a:pPr indent="-228600">
              <a:tabLst>
                <a:tab pos="457200" algn="l"/>
              </a:tabLst>
            </a:pPr>
            <a:endParaRPr lang="en-US" sz="3000" dirty="0" smtClean="0">
              <a:solidFill>
                <a:srgbClr val="EBF5FF"/>
              </a:solidFill>
              <a:latin typeface="Times New Roman" pitchFamily="18" charset="0"/>
              <a:cs typeface="Times New Roman" pitchFamily="18" charset="0"/>
            </a:endParaRPr>
          </a:p>
          <a:p>
            <a:pPr indent="-228600">
              <a:tabLst>
                <a:tab pos="457200" algn="l"/>
              </a:tabLst>
            </a:pPr>
            <a:r>
              <a:rPr lang="en-US" sz="3000" dirty="0" smtClean="0">
                <a:solidFill>
                  <a:srgbClr val="EBF5FF"/>
                </a:solidFill>
                <a:latin typeface="Times New Roman" pitchFamily="18" charset="0"/>
                <a:cs typeface="Times New Roman" pitchFamily="18" charset="0"/>
              </a:rPr>
              <a:t>Income tax management</a:t>
            </a:r>
          </a:p>
        </p:txBody>
      </p:sp>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ubtitle 2"/>
          <p:cNvSpPr txBox="1">
            <a:spLocks/>
          </p:cNvSpPr>
          <p:nvPr/>
        </p:nvSpPr>
        <p:spPr>
          <a:xfrm>
            <a:off x="457200" y="762000"/>
            <a:ext cx="8229600" cy="1447800"/>
          </a:xfrm>
          <a:prstGeom prst="rect">
            <a:avLst/>
          </a:prstGeom>
        </p:spPr>
        <p:txBody>
          <a:bodyPr vert="horz" lIns="91440" tIns="45720" rIns="91440" bIns="45720" rtlCol="0">
            <a:normAutofit/>
          </a:bodyPr>
          <a:lstStyle/>
          <a:p>
            <a:pPr indent="-228600">
              <a:tabLst>
                <a:tab pos="457200" algn="l"/>
              </a:tabLst>
            </a:pPr>
            <a:r>
              <a:rPr lang="en-US" sz="3200" dirty="0" smtClean="0">
                <a:solidFill>
                  <a:srgbClr val="EBF5FF"/>
                </a:solidFill>
              </a:rPr>
              <a:t> </a:t>
            </a:r>
            <a:r>
              <a:rPr lang="en-US" sz="3200" dirty="0" smtClean="0">
                <a:solidFill>
                  <a:srgbClr val="EBF5FF"/>
                </a:solidFill>
                <a:latin typeface="Arial" pitchFamily="34" charset="0"/>
                <a:cs typeface="Arial" pitchFamily="34" charset="0"/>
              </a:rPr>
              <a:t>Legal company structures for:</a:t>
            </a:r>
          </a:p>
        </p:txBody>
      </p: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3" name="Subtitle 2"/>
          <p:cNvSpPr>
            <a:spLocks noGrp="1"/>
          </p:cNvSpPr>
          <p:nvPr>
            <p:ph idx="1"/>
          </p:nvPr>
        </p:nvSpPr>
        <p:spPr>
          <a:xfrm>
            <a:off x="457200" y="1447800"/>
            <a:ext cx="8458200" cy="5029200"/>
          </a:xfrm>
        </p:spPr>
        <p:txBody>
          <a:bodyPr>
            <a:noAutofit/>
          </a:bodyPr>
          <a:lstStyle/>
          <a:p>
            <a:pPr lvl="0"/>
            <a:r>
              <a:rPr lang="en-US" sz="3000" dirty="0" smtClean="0">
                <a:latin typeface="Times New Roman" pitchFamily="18" charset="0"/>
                <a:cs typeface="Times New Roman" pitchFamily="18" charset="0"/>
              </a:rPr>
              <a:t>Owned by stockholders, who elect board of directors, who choose officers</a:t>
            </a:r>
          </a:p>
          <a:p>
            <a:pPr lvl="0">
              <a:buNone/>
            </a:pPr>
            <a:endParaRPr lang="en-US" sz="1000" dirty="0" smtClean="0">
              <a:latin typeface="Times New Roman" pitchFamily="18" charset="0"/>
              <a:cs typeface="Times New Roman" pitchFamily="18" charset="0"/>
            </a:endParaRPr>
          </a:p>
          <a:p>
            <a:pPr>
              <a:buNone/>
            </a:pPr>
            <a:endParaRPr lang="en-US" sz="1000" dirty="0" smtClean="0">
              <a:latin typeface="Times New Roman" pitchFamily="18" charset="0"/>
              <a:cs typeface="Times New Roman" pitchFamily="18" charset="0"/>
            </a:endParaRPr>
          </a:p>
          <a:p>
            <a:pPr lvl="0"/>
            <a:r>
              <a:rPr lang="en-US" sz="3000" dirty="0" smtClean="0">
                <a:latin typeface="Times New Roman" pitchFamily="18" charset="0"/>
                <a:cs typeface="Times New Roman" pitchFamily="18" charset="0"/>
              </a:rPr>
              <a:t>Profits subject to corporate income tax and owners subject to tax on dividends </a:t>
            </a:r>
          </a:p>
          <a:p>
            <a:pPr lvl="0">
              <a:buNone/>
            </a:pPr>
            <a:endParaRPr lang="en-US" sz="1000" dirty="0" smtClean="0">
              <a:latin typeface="Times New Roman" pitchFamily="18" charset="0"/>
              <a:cs typeface="Times New Roman" pitchFamily="18" charset="0"/>
            </a:endParaRPr>
          </a:p>
          <a:p>
            <a:pPr lvl="0"/>
            <a:r>
              <a:rPr lang="en-US" sz="3000" dirty="0" smtClean="0">
                <a:latin typeface="Times New Roman" pitchFamily="18" charset="0"/>
                <a:cs typeface="Times New Roman" pitchFamily="18" charset="0"/>
              </a:rPr>
              <a:t>Stockholders’ liability limited to value of stock owned</a:t>
            </a:r>
            <a:endParaRPr lang="en-US" sz="3000" dirty="0">
              <a:latin typeface="Times New Roman" pitchFamily="18" charset="0"/>
              <a:cs typeface="Times New Roman" pitchFamily="18" charset="0"/>
            </a:endParaRPr>
          </a:p>
        </p:txBody>
      </p:sp>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ubtitle 2"/>
          <p:cNvSpPr txBox="1">
            <a:spLocks/>
          </p:cNvSpPr>
          <p:nvPr/>
        </p:nvSpPr>
        <p:spPr>
          <a:xfrm>
            <a:off x="381000" y="609600"/>
            <a:ext cx="8763000" cy="1143000"/>
          </a:xfrm>
          <a:prstGeom prst="rect">
            <a:avLst/>
          </a:prstGeom>
        </p:spPr>
        <p:txBody>
          <a:bodyPr vert="horz" lIns="91440" tIns="45720" rIns="91440" bIns="45720" rtlCol="0">
            <a:normAutofit/>
          </a:bodyPr>
          <a:lstStyle/>
          <a:p>
            <a:r>
              <a:rPr lang="en-US" sz="3200" dirty="0" smtClean="0">
                <a:solidFill>
                  <a:srgbClr val="EBF5FF"/>
                </a:solidFill>
                <a:latin typeface="Arial" pitchFamily="34" charset="0"/>
                <a:cs typeface="Arial" pitchFamily="34" charset="0"/>
              </a:rPr>
              <a:t>“C” corporations for largest companies</a:t>
            </a:r>
            <a:endParaRPr lang="en-US" sz="3200" i="1" dirty="0" smtClean="0">
              <a:solidFill>
                <a:srgbClr val="EBF5FF"/>
              </a:solidFill>
              <a:latin typeface="Arial" pitchFamily="34" charset="0"/>
              <a:cs typeface="Arial" pitchFamily="34" charset="0"/>
            </a:endParaRPr>
          </a:p>
        </p:txBody>
      </p: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3" name="Subtitle 2"/>
          <p:cNvSpPr>
            <a:spLocks noGrp="1"/>
          </p:cNvSpPr>
          <p:nvPr>
            <p:ph idx="1"/>
          </p:nvPr>
        </p:nvSpPr>
        <p:spPr>
          <a:xfrm>
            <a:off x="533400" y="2209800"/>
            <a:ext cx="8382000" cy="3733800"/>
          </a:xfrm>
        </p:spPr>
        <p:txBody>
          <a:bodyPr>
            <a:noAutofit/>
          </a:bodyPr>
          <a:lstStyle/>
          <a:p>
            <a:pPr lvl="0"/>
            <a:r>
              <a:rPr lang="en-US" sz="3000" dirty="0" smtClean="0">
                <a:solidFill>
                  <a:srgbClr val="EBF5FF"/>
                </a:solidFill>
                <a:latin typeface="Times New Roman" pitchFamily="18" charset="0"/>
                <a:cs typeface="Times New Roman" pitchFamily="18" charset="0"/>
              </a:rPr>
              <a:t>Owned by stock holders similar to “C” corporation</a:t>
            </a:r>
          </a:p>
          <a:p>
            <a:pPr>
              <a:buNone/>
            </a:pPr>
            <a:endParaRPr lang="en-US" sz="1000" dirty="0" smtClean="0">
              <a:solidFill>
                <a:srgbClr val="EBF5FF"/>
              </a:solidFill>
              <a:latin typeface="Times New Roman" pitchFamily="18" charset="0"/>
              <a:cs typeface="Times New Roman" pitchFamily="18" charset="0"/>
            </a:endParaRPr>
          </a:p>
          <a:p>
            <a:pPr lvl="0"/>
            <a:r>
              <a:rPr lang="en-US" sz="3000" dirty="0" smtClean="0">
                <a:solidFill>
                  <a:srgbClr val="EBF5FF"/>
                </a:solidFill>
                <a:latin typeface="Times New Roman" pitchFamily="18" charset="0"/>
                <a:cs typeface="Times New Roman" pitchFamily="18" charset="0"/>
              </a:rPr>
              <a:t>Number of and type of shareholders more limited</a:t>
            </a:r>
          </a:p>
          <a:p>
            <a:pPr>
              <a:buNone/>
            </a:pPr>
            <a:endParaRPr lang="en-US" sz="1000" dirty="0" smtClean="0">
              <a:solidFill>
                <a:srgbClr val="EBF5FF"/>
              </a:solidFill>
              <a:latin typeface="Times New Roman" pitchFamily="18" charset="0"/>
              <a:cs typeface="Times New Roman" pitchFamily="18" charset="0"/>
            </a:endParaRPr>
          </a:p>
          <a:p>
            <a:pPr lvl="0"/>
            <a:r>
              <a:rPr lang="en-US" sz="3000" dirty="0" smtClean="0">
                <a:solidFill>
                  <a:srgbClr val="EBF5FF"/>
                </a:solidFill>
                <a:latin typeface="Times New Roman" pitchFamily="18" charset="0"/>
                <a:cs typeface="Times New Roman" pitchFamily="18" charset="0"/>
              </a:rPr>
              <a:t>Profits not subject to corporate income tax, but owners subject to personal tax on all profit</a:t>
            </a:r>
          </a:p>
          <a:p>
            <a:pPr lvl="0">
              <a:buNone/>
            </a:pPr>
            <a:endParaRPr lang="en-US" sz="1000" dirty="0" smtClean="0">
              <a:solidFill>
                <a:srgbClr val="EBF5FF"/>
              </a:solidFill>
              <a:latin typeface="Times New Roman" pitchFamily="18" charset="0"/>
              <a:cs typeface="Times New Roman" pitchFamily="18" charset="0"/>
            </a:endParaRPr>
          </a:p>
          <a:p>
            <a:pPr lvl="0"/>
            <a:r>
              <a:rPr lang="en-US" sz="3000" dirty="0" smtClean="0">
                <a:solidFill>
                  <a:srgbClr val="EBF5FF"/>
                </a:solidFill>
                <a:latin typeface="Times New Roman" pitchFamily="18" charset="0"/>
                <a:cs typeface="Times New Roman" pitchFamily="18" charset="0"/>
              </a:rPr>
              <a:t>Stockholders’ liability limited to value of stock owned</a:t>
            </a:r>
            <a:endParaRPr lang="en-US" sz="3000" dirty="0">
              <a:solidFill>
                <a:srgbClr val="EBF5FF"/>
              </a:solidFill>
              <a:latin typeface="Times New Roman" pitchFamily="18" charset="0"/>
              <a:cs typeface="Times New Roman" pitchFamily="18" charset="0"/>
            </a:endParaRPr>
          </a:p>
        </p:txBody>
      </p:sp>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ubtitle 2"/>
          <p:cNvSpPr txBox="1">
            <a:spLocks/>
          </p:cNvSpPr>
          <p:nvPr/>
        </p:nvSpPr>
        <p:spPr>
          <a:xfrm>
            <a:off x="381000" y="838200"/>
            <a:ext cx="8763000" cy="1143000"/>
          </a:xfrm>
          <a:prstGeom prst="rect">
            <a:avLst/>
          </a:prstGeom>
        </p:spPr>
        <p:txBody>
          <a:bodyPr vert="horz" lIns="91440" tIns="45720" rIns="91440" bIns="45720" rtlCol="0">
            <a:normAutofit/>
          </a:bodyPr>
          <a:lstStyle/>
          <a:p>
            <a:r>
              <a:rPr lang="en-US" sz="3200" dirty="0" smtClean="0">
                <a:solidFill>
                  <a:srgbClr val="EBF5FF"/>
                </a:solidFill>
                <a:latin typeface="Arial" pitchFamily="34" charset="0"/>
                <a:cs typeface="Arial" pitchFamily="34" charset="0"/>
              </a:rPr>
              <a:t>“S” corporations for small and mid</a:t>
            </a:r>
            <a:r>
              <a:rPr lang="en-US" sz="3200" strike="sngStrike" dirty="0" smtClean="0">
                <a:solidFill>
                  <a:srgbClr val="EBF5FF"/>
                </a:solidFill>
                <a:latin typeface="Arial" pitchFamily="34" charset="0"/>
                <a:cs typeface="Arial" pitchFamily="34" charset="0"/>
              </a:rPr>
              <a:t>-</a:t>
            </a:r>
            <a:r>
              <a:rPr lang="en-US" sz="3200" dirty="0" smtClean="0">
                <a:solidFill>
                  <a:srgbClr val="EBF5FF"/>
                </a:solidFill>
                <a:latin typeface="Arial" pitchFamily="34" charset="0"/>
                <a:cs typeface="Arial" pitchFamily="34" charset="0"/>
              </a:rPr>
              <a:t>sized construction companies</a:t>
            </a:r>
            <a:endParaRPr lang="en-US" sz="3200" i="1" dirty="0" smtClean="0">
              <a:solidFill>
                <a:srgbClr val="EBF5FF"/>
              </a:solidFill>
              <a:latin typeface="Arial" pitchFamily="34" charset="0"/>
              <a:cs typeface="Arial" pitchFamily="34" charset="0"/>
            </a:endParaRPr>
          </a:p>
        </p:txBody>
      </p: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685800"/>
            <a:ext cx="8534400" cy="1295400"/>
          </a:xfrm>
        </p:spPr>
        <p:txBody>
          <a:bodyPr>
            <a:normAutofit/>
          </a:bodyPr>
          <a:lstStyle/>
          <a:p>
            <a:pPr algn="l"/>
            <a:r>
              <a:rPr lang="en-US" dirty="0" smtClean="0">
                <a:solidFill>
                  <a:srgbClr val="EBF5FF"/>
                </a:solidFill>
                <a:latin typeface="Arial" pitchFamily="34" charset="0"/>
                <a:cs typeface="Arial" pitchFamily="34" charset="0"/>
              </a:rPr>
              <a:t>LLCs  (limited liability corporation)</a:t>
            </a:r>
            <a:r>
              <a:rPr lang="en-US" i="1" dirty="0" smtClean="0">
                <a:solidFill>
                  <a:srgbClr val="EBF5FF"/>
                </a:solidFill>
                <a:latin typeface="Arial" pitchFamily="34" charset="0"/>
                <a:cs typeface="Arial" pitchFamily="34" charset="0"/>
              </a:rPr>
              <a:t> </a:t>
            </a:r>
            <a:r>
              <a:rPr lang="en-US" dirty="0" smtClean="0">
                <a:solidFill>
                  <a:srgbClr val="EBF5FF"/>
                </a:solidFill>
                <a:latin typeface="Arial" pitchFamily="34" charset="0"/>
                <a:cs typeface="Arial" pitchFamily="34" charset="0"/>
              </a:rPr>
              <a:t>usually for professional service firms</a:t>
            </a:r>
            <a:endParaRPr lang="en-US" i="1" dirty="0" smtClean="0">
              <a:solidFill>
                <a:srgbClr val="EBF5FF"/>
              </a:solidFill>
              <a:latin typeface="Arial" pitchFamily="34" charset="0"/>
              <a:cs typeface="Arial" pitchFamily="34" charset="0"/>
            </a:endParaRP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ooter Placeholder 1"/>
          <p:cNvSpPr>
            <a:spLocks noGrp="1"/>
          </p:cNvSpPr>
          <p:nvPr>
            <p:ph type="ftr" sz="quarter" idx="10"/>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ooter Placeholder 1"/>
          <p:cNvSpPr>
            <a:spLocks noGrp="1"/>
          </p:cNvSpPr>
          <p:nvPr>
            <p:ph type="ftr" sz="quarter" idx="10"/>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381000" y="1905000"/>
            <a:ext cx="8229600" cy="3323987"/>
          </a:xfrm>
          <a:prstGeom prst="rect">
            <a:avLst/>
          </a:prstGeom>
        </p:spPr>
        <p:txBody>
          <a:bodyPr wrap="square">
            <a:spAutoFit/>
          </a:bodyPr>
          <a:lstStyle/>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Profits </a:t>
            </a:r>
            <a:r>
              <a:rPr lang="en-US" sz="3000" dirty="0" smtClean="0">
                <a:solidFill>
                  <a:srgbClr val="EBF5FF"/>
                </a:solidFill>
                <a:latin typeface="Times New Roman" pitchFamily="18" charset="0"/>
                <a:cs typeface="Times New Roman" pitchFamily="18" charset="0"/>
              </a:rPr>
              <a:t>not subject to corporate tax</a:t>
            </a:r>
          </a:p>
          <a:p>
            <a:pPr marL="236538" indent="-236538"/>
            <a:r>
              <a:rPr lang="en-US" sz="3000" dirty="0" smtClean="0">
                <a:solidFill>
                  <a:srgbClr val="EBF5FF"/>
                </a:solidFill>
                <a:latin typeface="Times New Roman" pitchFamily="18" charset="0"/>
                <a:cs typeface="Times New Roman" pitchFamily="18" charset="0"/>
              </a:rPr>
              <a:t> </a:t>
            </a:r>
          </a:p>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Owners pay both income tax and FICA on all firm profits</a:t>
            </a:r>
          </a:p>
          <a:p>
            <a:pPr marL="236538" indent="-236538"/>
            <a:r>
              <a:rPr lang="en-US" sz="3000" dirty="0" smtClean="0">
                <a:solidFill>
                  <a:srgbClr val="EBF5FF"/>
                </a:solidFill>
                <a:latin typeface="Times New Roman" pitchFamily="18" charset="0"/>
                <a:cs typeface="Times New Roman" pitchFamily="18" charset="0"/>
              </a:rPr>
              <a:t> </a:t>
            </a:r>
          </a:p>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Stockholders’ liability limited to value of stock owned</a:t>
            </a:r>
            <a:endParaRPr lang="en-US" sz="3000" dirty="0">
              <a:solidFill>
                <a:srgbClr val="EBF5FF"/>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ubtitle 2"/>
          <p:cNvSpPr txBox="1">
            <a:spLocks/>
          </p:cNvSpPr>
          <p:nvPr/>
        </p:nvSpPr>
        <p:spPr>
          <a:xfrm>
            <a:off x="381000" y="838200"/>
            <a:ext cx="8305800" cy="838200"/>
          </a:xfrm>
          <a:prstGeom prst="rect">
            <a:avLst/>
          </a:prstGeom>
        </p:spPr>
        <p:txBody>
          <a:bodyPr vert="horz" lIns="91440" tIns="45720" rIns="91440" bIns="45720" rtlCol="0">
            <a:normAutofit/>
          </a:bodyPr>
          <a:lstStyle/>
          <a:p>
            <a:r>
              <a:rPr lang="en-US" sz="3200" dirty="0" smtClean="0">
                <a:solidFill>
                  <a:srgbClr val="EBF5FF"/>
                </a:solidFill>
                <a:latin typeface="Arial" pitchFamily="34" charset="0"/>
                <a:cs typeface="Arial" pitchFamily="34" charset="0"/>
              </a:rPr>
              <a:t>Partnerships rarely used in construction</a:t>
            </a:r>
            <a:r>
              <a:rPr lang="en-US" sz="3200" strike="sngStrike" dirty="0" smtClean="0">
                <a:solidFill>
                  <a:srgbClr val="EBF5FF"/>
                </a:solidFill>
                <a:latin typeface="Arial" pitchFamily="34" charset="0"/>
                <a:cs typeface="Arial" pitchFamily="34" charset="0"/>
              </a:rPr>
              <a:t> </a:t>
            </a:r>
            <a:endParaRPr lang="en-US" sz="3200" b="1" dirty="0" smtClean="0">
              <a:solidFill>
                <a:srgbClr val="EBF5FF"/>
              </a:solidFill>
              <a:latin typeface="Arial" pitchFamily="34" charset="0"/>
              <a:cs typeface="Arial" pitchFamily="34" charset="0"/>
            </a:endParaRPr>
          </a:p>
        </p:txBody>
      </p: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9" name="Rectangle 8"/>
          <p:cNvSpPr/>
          <p:nvPr/>
        </p:nvSpPr>
        <p:spPr>
          <a:xfrm>
            <a:off x="381000" y="1828800"/>
            <a:ext cx="8534400" cy="3323987"/>
          </a:xfrm>
          <a:prstGeom prst="rect">
            <a:avLst/>
          </a:prstGeom>
        </p:spPr>
        <p:txBody>
          <a:bodyPr wrap="square">
            <a:spAutoFit/>
          </a:bodyPr>
          <a:lstStyle/>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General partners (major decision makers) and limited partners (lesser decision makers) own firm</a:t>
            </a:r>
          </a:p>
          <a:p>
            <a:pPr marL="236538" indent="-236538"/>
            <a:r>
              <a:rPr lang="en-US" sz="3000" dirty="0" smtClean="0">
                <a:solidFill>
                  <a:srgbClr val="EBF5FF"/>
                </a:solidFill>
                <a:latin typeface="Times New Roman" pitchFamily="18" charset="0"/>
                <a:cs typeface="Times New Roman" pitchFamily="18" charset="0"/>
              </a:rPr>
              <a:t> </a:t>
            </a:r>
          </a:p>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General partners have significant liability, limited partners’ liability limited to their investment</a:t>
            </a:r>
          </a:p>
          <a:p>
            <a:pPr marL="236538" indent="-236538"/>
            <a:r>
              <a:rPr lang="en-US" sz="3000" dirty="0" smtClean="0">
                <a:solidFill>
                  <a:srgbClr val="EBF5FF"/>
                </a:solidFill>
                <a:latin typeface="Times New Roman" pitchFamily="18" charset="0"/>
                <a:cs typeface="Times New Roman" pitchFamily="18" charset="0"/>
              </a:rPr>
              <a:t> </a:t>
            </a:r>
          </a:p>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Profits subject to personal income tax</a:t>
            </a:r>
            <a:endParaRPr lang="en-US" sz="3000" dirty="0">
              <a:solidFill>
                <a:srgbClr val="EBF5FF"/>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3" name="Subtitle 2"/>
          <p:cNvSpPr>
            <a:spLocks noGrp="1"/>
          </p:cNvSpPr>
          <p:nvPr>
            <p:ph idx="1"/>
          </p:nvPr>
        </p:nvSpPr>
        <p:spPr>
          <a:xfrm>
            <a:off x="457200" y="1905000"/>
            <a:ext cx="8077200" cy="4495800"/>
          </a:xfrm>
        </p:spPr>
        <p:txBody>
          <a:bodyPr>
            <a:noAutofit/>
          </a:bodyPr>
          <a:lstStyle/>
          <a:p>
            <a:pPr lvl="0"/>
            <a:r>
              <a:rPr lang="en-US" sz="3000" dirty="0" smtClean="0">
                <a:solidFill>
                  <a:srgbClr val="EBF5FF"/>
                </a:solidFill>
                <a:latin typeface="Times New Roman" pitchFamily="18" charset="0"/>
                <a:cs typeface="Times New Roman" pitchFamily="18" charset="0"/>
              </a:rPr>
              <a:t>Formalizes, for the government, an individual operating under a business name </a:t>
            </a:r>
          </a:p>
          <a:p>
            <a:pPr>
              <a:buNone/>
            </a:pPr>
            <a:endParaRPr lang="en-US" sz="3000" dirty="0" smtClean="0">
              <a:solidFill>
                <a:srgbClr val="EBF5FF"/>
              </a:solidFill>
              <a:latin typeface="Times New Roman" pitchFamily="18" charset="0"/>
              <a:cs typeface="Times New Roman" pitchFamily="18" charset="0"/>
            </a:endParaRPr>
          </a:p>
          <a:p>
            <a:pPr lvl="0"/>
            <a:r>
              <a:rPr lang="en-US" sz="3000" dirty="0" smtClean="0">
                <a:solidFill>
                  <a:srgbClr val="EBF5FF"/>
                </a:solidFill>
                <a:latin typeface="Times New Roman" pitchFamily="18" charset="0"/>
                <a:cs typeface="Times New Roman" pitchFamily="18" charset="0"/>
              </a:rPr>
              <a:t>Individual is personally liable </a:t>
            </a:r>
          </a:p>
          <a:p>
            <a:pPr>
              <a:buNone/>
            </a:pPr>
            <a:endParaRPr lang="en-US" sz="3000" dirty="0" smtClean="0">
              <a:solidFill>
                <a:srgbClr val="EBF5FF"/>
              </a:solidFill>
              <a:latin typeface="Times New Roman" pitchFamily="18" charset="0"/>
              <a:cs typeface="Times New Roman" pitchFamily="18" charset="0"/>
            </a:endParaRPr>
          </a:p>
          <a:p>
            <a:pPr lvl="0"/>
            <a:r>
              <a:rPr lang="en-US" sz="3000" dirty="0" smtClean="0">
                <a:solidFill>
                  <a:srgbClr val="EBF5FF"/>
                </a:solidFill>
                <a:latin typeface="Times New Roman" pitchFamily="18" charset="0"/>
                <a:cs typeface="Times New Roman" pitchFamily="18" charset="0"/>
              </a:rPr>
              <a:t>Profits subject to personal income tax</a:t>
            </a:r>
          </a:p>
          <a:p>
            <a:pPr>
              <a:buNone/>
            </a:pPr>
            <a:endParaRPr lang="en-US" sz="3000" dirty="0" smtClean="0">
              <a:solidFill>
                <a:srgbClr val="EBF5FF"/>
              </a:solidFill>
              <a:latin typeface="Times New Roman" pitchFamily="18" charset="0"/>
              <a:cs typeface="Times New Roman" pitchFamily="18" charset="0"/>
            </a:endParaRPr>
          </a:p>
          <a:p>
            <a:pPr lvl="0"/>
            <a:r>
              <a:rPr lang="en-US" sz="3000" dirty="0" smtClean="0">
                <a:solidFill>
                  <a:srgbClr val="EBF5FF"/>
                </a:solidFill>
                <a:latin typeface="Times New Roman" pitchFamily="18" charset="0"/>
                <a:cs typeface="Times New Roman" pitchFamily="18" charset="0"/>
              </a:rPr>
              <a:t>Easy to establish but many disadvantages</a:t>
            </a:r>
            <a:endParaRPr lang="en-US" sz="3000" dirty="0">
              <a:solidFill>
                <a:srgbClr val="EBF5FF"/>
              </a:solidFill>
              <a:latin typeface="Times New Roman" pitchFamily="18" charset="0"/>
              <a:cs typeface="Times New Roman" pitchFamily="18" charset="0"/>
            </a:endParaRPr>
          </a:p>
        </p:txBody>
      </p:sp>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ubtitle 2"/>
          <p:cNvSpPr txBox="1">
            <a:spLocks/>
          </p:cNvSpPr>
          <p:nvPr/>
        </p:nvSpPr>
        <p:spPr>
          <a:xfrm>
            <a:off x="381000" y="533400"/>
            <a:ext cx="8229600" cy="1447800"/>
          </a:xfrm>
          <a:prstGeom prst="rect">
            <a:avLst/>
          </a:prstGeom>
        </p:spPr>
        <p:txBody>
          <a:bodyPr vert="horz" lIns="91440" tIns="45720" rIns="91440" bIns="45720" rtlCol="0">
            <a:noAutofit/>
          </a:bodyPr>
          <a:lstStyle/>
          <a:p>
            <a:r>
              <a:rPr lang="en-US" sz="3200" dirty="0" smtClean="0">
                <a:solidFill>
                  <a:srgbClr val="EBF5FF"/>
                </a:solidFill>
                <a:latin typeface="Arial" pitchFamily="34" charset="0"/>
                <a:cs typeface="Arial" pitchFamily="34" charset="0"/>
              </a:rPr>
              <a:t>Sole proprietorship also rarely used in construction</a:t>
            </a:r>
          </a:p>
        </p:txBody>
      </p: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762000"/>
            <a:ext cx="8686800" cy="1219200"/>
          </a:xfrm>
        </p:spPr>
        <p:txBody>
          <a:bodyPr>
            <a:noAutofit/>
          </a:bodyPr>
          <a:lstStyle/>
          <a:p>
            <a:pPr algn="l"/>
            <a:r>
              <a:rPr lang="en-US" dirty="0" smtClean="0">
                <a:solidFill>
                  <a:srgbClr val="EBF5FF"/>
                </a:solidFill>
                <a:latin typeface="Arial" pitchFamily="34" charset="0"/>
                <a:cs typeface="Arial" pitchFamily="34" charset="0"/>
              </a:rPr>
              <a:t>Joint venture — temporary combination of companies for a project</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ooter Placeholder 1"/>
          <p:cNvSpPr>
            <a:spLocks noGrp="1"/>
          </p:cNvSpPr>
          <p:nvPr>
            <p:ph type="ftr" sz="quarter" idx="10"/>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ooter Placeholder 1"/>
          <p:cNvSpPr>
            <a:spLocks noGrp="1"/>
          </p:cNvSpPr>
          <p:nvPr>
            <p:ph type="ftr" sz="quarter" idx="10"/>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533400" y="2057400"/>
            <a:ext cx="8382000" cy="4399717"/>
          </a:xfrm>
          <a:prstGeom prst="rect">
            <a:avLst/>
          </a:prstGeom>
        </p:spPr>
        <p:txBody>
          <a:bodyPr wrap="square">
            <a:spAutoFit/>
          </a:bodyPr>
          <a:lstStyle/>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Combine knowledge of local customs, people</a:t>
            </a:r>
            <a:r>
              <a:rPr lang="en-US" sz="3000" u="sng" dirty="0" smtClean="0">
                <a:solidFill>
                  <a:srgbClr val="EBF5FF"/>
                </a:solidFill>
                <a:latin typeface="Times New Roman" pitchFamily="18" charset="0"/>
                <a:cs typeface="Times New Roman" pitchFamily="18" charset="0"/>
              </a:rPr>
              <a:t>,</a:t>
            </a:r>
            <a:r>
              <a:rPr lang="en-US" sz="3000" dirty="0" smtClean="0">
                <a:solidFill>
                  <a:srgbClr val="EBF5FF"/>
                </a:solidFill>
                <a:latin typeface="Times New Roman" pitchFamily="18" charset="0"/>
                <a:cs typeface="Times New Roman" pitchFamily="18" charset="0"/>
              </a:rPr>
              <a:t> and businesses, technology</a:t>
            </a:r>
          </a:p>
          <a:p>
            <a:pPr marL="236538" indent="-236538"/>
            <a:r>
              <a:rPr lang="en-US" sz="3000" dirty="0" smtClean="0">
                <a:solidFill>
                  <a:srgbClr val="EBF5FF"/>
                </a:solidFill>
                <a:latin typeface="Times New Roman" pitchFamily="18" charset="0"/>
                <a:cs typeface="Times New Roman" pitchFamily="18" charset="0"/>
              </a:rPr>
              <a:t> </a:t>
            </a:r>
          </a:p>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Increases bonding capacity, capital, and shared equipment</a:t>
            </a:r>
          </a:p>
          <a:p>
            <a:pPr marL="236538" indent="-236538"/>
            <a:r>
              <a:rPr lang="en-US" sz="3000" dirty="0" smtClean="0">
                <a:solidFill>
                  <a:srgbClr val="EBF5FF"/>
                </a:solidFill>
                <a:latin typeface="Times New Roman" pitchFamily="18" charset="0"/>
                <a:cs typeface="Times New Roman" pitchFamily="18" charset="0"/>
              </a:rPr>
              <a:t> </a:t>
            </a:r>
          </a:p>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Limits competition and diversifies risk </a:t>
            </a:r>
          </a:p>
          <a:p>
            <a:pPr marL="236538" indent="-236538"/>
            <a:r>
              <a:rPr lang="en-US" sz="3000" dirty="0" smtClean="0">
                <a:solidFill>
                  <a:srgbClr val="EBF5FF"/>
                </a:solidFill>
                <a:latin typeface="Times New Roman" pitchFamily="18" charset="0"/>
                <a:cs typeface="Times New Roman" pitchFamily="18" charset="0"/>
              </a:rPr>
              <a:t> </a:t>
            </a:r>
          </a:p>
          <a:p>
            <a:pPr marL="236538" indent="-236538">
              <a:buFont typeface="Arial" pitchFamily="34" charset="0"/>
              <a:buChar char="•"/>
            </a:pPr>
            <a:r>
              <a:rPr lang="en-US" sz="3000" dirty="0" smtClean="0">
                <a:solidFill>
                  <a:srgbClr val="EBF5FF"/>
                </a:solidFill>
                <a:latin typeface="Times New Roman" pitchFamily="18" charset="0"/>
                <a:cs typeface="Times New Roman" pitchFamily="18" charset="0"/>
              </a:rPr>
              <a:t>Usually one company takes project lead</a:t>
            </a:r>
            <a:endParaRPr lang="en-US" sz="3000" dirty="0">
              <a:solidFill>
                <a:srgbClr val="EBF5FF"/>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ubtitle 2"/>
          <p:cNvSpPr txBox="1">
            <a:spLocks/>
          </p:cNvSpPr>
          <p:nvPr/>
        </p:nvSpPr>
        <p:spPr>
          <a:xfrm>
            <a:off x="457200" y="1066800"/>
            <a:ext cx="8686800" cy="838200"/>
          </a:xfrm>
          <a:prstGeom prst="rect">
            <a:avLst/>
          </a:prstGeom>
        </p:spPr>
        <p:txBody>
          <a:bodyPr vert="horz" lIns="91440" tIns="45720" rIns="91440" bIns="45720" rtlCol="0">
            <a:normAutofit/>
          </a:bodyPr>
          <a:lstStyle/>
          <a:p>
            <a:r>
              <a:rPr lang="en-US" sz="3200" dirty="0" smtClean="0">
                <a:solidFill>
                  <a:srgbClr val="EBF5FF"/>
                </a:solidFill>
                <a:latin typeface="Arial" pitchFamily="34" charset="0"/>
                <a:cs typeface="Arial" pitchFamily="34" charset="0"/>
              </a:rPr>
              <a:t>A “land trust” may own the project</a:t>
            </a:r>
            <a:endParaRPr lang="en-US" sz="3200" b="1" dirty="0" smtClean="0">
              <a:solidFill>
                <a:srgbClr val="EBF5FF"/>
              </a:solidFill>
              <a:latin typeface="Arial" pitchFamily="34" charset="0"/>
              <a:cs typeface="Arial" pitchFamily="34" charset="0"/>
            </a:endParaRPr>
          </a:p>
          <a:p>
            <a:pPr indent="-228600">
              <a:tabLst>
                <a:tab pos="457200" algn="l"/>
              </a:tabLst>
            </a:pPr>
            <a:endParaRPr lang="en-US" sz="3200" dirty="0" smtClean="0">
              <a:solidFill>
                <a:srgbClr val="EBF5FF"/>
              </a:solidFill>
              <a:latin typeface="Arial" charset="0"/>
              <a:cs typeface="Arial" charset="0"/>
            </a:endParaRPr>
          </a:p>
        </p:txBody>
      </p: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9" name="Rectangle 8"/>
          <p:cNvSpPr/>
          <p:nvPr/>
        </p:nvSpPr>
        <p:spPr>
          <a:xfrm>
            <a:off x="457200" y="1981200"/>
            <a:ext cx="8382000" cy="3323987"/>
          </a:xfrm>
          <a:prstGeom prst="rect">
            <a:avLst/>
          </a:prstGeom>
        </p:spPr>
        <p:txBody>
          <a:bodyPr wrap="square">
            <a:spAutoFit/>
          </a:bodyPr>
          <a:lstStyle/>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Individuals or companies own trust</a:t>
            </a:r>
          </a:p>
          <a:p>
            <a:pPr marL="236538" indent="-236538"/>
            <a:r>
              <a:rPr lang="en-US" sz="3000" dirty="0" smtClean="0">
                <a:solidFill>
                  <a:srgbClr val="EBF5FF"/>
                </a:solidFill>
                <a:latin typeface="Times New Roman" pitchFamily="18" charset="0"/>
                <a:cs typeface="Times New Roman" pitchFamily="18" charset="0"/>
              </a:rPr>
              <a:t> </a:t>
            </a:r>
          </a:p>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Trust can be bought, sold or pledged with reduced reporting to government</a:t>
            </a:r>
          </a:p>
          <a:p>
            <a:pPr marL="236538" indent="-236538"/>
            <a:r>
              <a:rPr lang="en-US" sz="3000" dirty="0" smtClean="0">
                <a:solidFill>
                  <a:srgbClr val="EBF5FF"/>
                </a:solidFill>
                <a:latin typeface="Times New Roman" pitchFamily="18" charset="0"/>
                <a:cs typeface="Times New Roman" pitchFamily="18" charset="0"/>
              </a:rPr>
              <a:t> </a:t>
            </a:r>
          </a:p>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Reduces cost, time, and public scrutiny</a:t>
            </a:r>
          </a:p>
          <a:p>
            <a:pPr marL="339725" indent="-339725">
              <a:tabLst>
                <a:tab pos="457200" algn="l"/>
              </a:tabLst>
            </a:pPr>
            <a:endParaRPr lang="en-US" sz="3000" dirty="0">
              <a:solidFill>
                <a:srgbClr val="EBF5FF"/>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066800"/>
            <a:ext cx="8686800" cy="2514600"/>
          </a:xfrm>
        </p:spPr>
        <p:txBody>
          <a:bodyPr>
            <a:normAutofit/>
          </a:bodyPr>
          <a:lstStyle/>
          <a:p>
            <a:pPr indent="-228600" algn="l">
              <a:tabLst>
                <a:tab pos="457200" algn="l"/>
              </a:tabLst>
            </a:pPr>
            <a:r>
              <a:rPr lang="en-US" sz="4400" dirty="0" smtClean="0">
                <a:solidFill>
                  <a:srgbClr val="EBF5FF"/>
                </a:solidFill>
                <a:latin typeface="Arial" pitchFamily="34" charset="0"/>
                <a:cs typeface="Arial" pitchFamily="34" charset="0"/>
              </a:rPr>
              <a:t>Construction Converts Personal Property into Real Property</a:t>
            </a:r>
            <a:endParaRPr lang="en-US" sz="4400" dirty="0">
              <a:solidFill>
                <a:srgbClr val="EBF5FF"/>
              </a:solidFill>
              <a:latin typeface="Arial" pitchFamily="34" charset="0"/>
              <a:cs typeface="Arial" pitchFamily="34" charset="0"/>
            </a:endParaRP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ooter Placeholder 1"/>
          <p:cNvSpPr>
            <a:spLocks noGrp="1"/>
          </p:cNvSpPr>
          <p:nvPr>
            <p:ph type="ftr" sz="quarter" idx="10"/>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ooter Placeholder 1"/>
          <p:cNvSpPr>
            <a:spLocks noGrp="1"/>
          </p:cNvSpPr>
          <p:nvPr>
            <p:ph type="ftr" sz="quarter" idx="10"/>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ubtitle 2"/>
          <p:cNvSpPr txBox="1">
            <a:spLocks/>
          </p:cNvSpPr>
          <p:nvPr/>
        </p:nvSpPr>
        <p:spPr>
          <a:xfrm>
            <a:off x="381000" y="914400"/>
            <a:ext cx="8458200" cy="1295400"/>
          </a:xfrm>
          <a:prstGeom prst="rect">
            <a:avLst/>
          </a:prstGeom>
        </p:spPr>
        <p:txBody>
          <a:bodyPr vert="horz" lIns="91440" tIns="45720" rIns="91440" bIns="45720" rtlCol="0">
            <a:normAutofit/>
          </a:bodyPr>
          <a:lstStyle/>
          <a:p>
            <a:r>
              <a:rPr lang="en-US" sz="3200" dirty="0" smtClean="0">
                <a:solidFill>
                  <a:srgbClr val="EBF5FF"/>
                </a:solidFill>
                <a:latin typeface="Arial" pitchFamily="34" charset="0"/>
                <a:cs typeface="Arial" pitchFamily="34" charset="0"/>
              </a:rPr>
              <a:t>Personal property is moveable</a:t>
            </a:r>
          </a:p>
        </p:txBody>
      </p: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9" name="Rectangle 8"/>
          <p:cNvSpPr/>
          <p:nvPr/>
        </p:nvSpPr>
        <p:spPr>
          <a:xfrm>
            <a:off x="381000" y="2057400"/>
            <a:ext cx="8382000" cy="1938992"/>
          </a:xfrm>
          <a:prstGeom prst="rect">
            <a:avLst/>
          </a:prstGeom>
        </p:spPr>
        <p:txBody>
          <a:bodyPr wrap="square">
            <a:spAutoFit/>
          </a:bodyPr>
          <a:lstStyle/>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Not permanently attached or committed to land</a:t>
            </a:r>
          </a:p>
          <a:p>
            <a:pPr marL="236538" indent="-236538"/>
            <a:r>
              <a:rPr lang="en-US" sz="3000" dirty="0" smtClean="0">
                <a:solidFill>
                  <a:srgbClr val="EBF5FF"/>
                </a:solidFill>
                <a:latin typeface="Times New Roman" pitchFamily="18" charset="0"/>
                <a:cs typeface="Times New Roman" pitchFamily="18" charset="0"/>
              </a:rPr>
              <a:t> </a:t>
            </a:r>
          </a:p>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Can be bought and sold without government recording</a:t>
            </a:r>
            <a:endParaRPr lang="en-US" sz="3000" dirty="0">
              <a:solidFill>
                <a:srgbClr val="EBF5FF"/>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ubtitle 2"/>
          <p:cNvSpPr txBox="1">
            <a:spLocks/>
          </p:cNvSpPr>
          <p:nvPr/>
        </p:nvSpPr>
        <p:spPr>
          <a:xfrm>
            <a:off x="381000" y="609600"/>
            <a:ext cx="7848600" cy="1066800"/>
          </a:xfrm>
          <a:prstGeom prst="rect">
            <a:avLst/>
          </a:prstGeom>
        </p:spPr>
        <p:txBody>
          <a:bodyPr vert="horz" lIns="91440" tIns="45720" rIns="91440" bIns="45720" rtlCol="0">
            <a:noAutofit/>
          </a:bodyPr>
          <a:lstStyle/>
          <a:p>
            <a:pPr indent="-228600">
              <a:lnSpc>
                <a:spcPct val="150000"/>
              </a:lnSpc>
              <a:tabLst>
                <a:tab pos="457200" algn="l"/>
              </a:tabLst>
            </a:pPr>
            <a:r>
              <a:rPr lang="en-US" sz="3200" dirty="0" smtClean="0">
                <a:solidFill>
                  <a:srgbClr val="EBF5FF"/>
                </a:solidFill>
                <a:latin typeface="Arial" charset="0"/>
                <a:cs typeface="Arial" charset="0"/>
              </a:rPr>
              <a:t>Real property is attached to land</a:t>
            </a:r>
            <a:endParaRPr lang="en-US" sz="3200" dirty="0">
              <a:solidFill>
                <a:srgbClr val="EBF5FF"/>
              </a:solidFill>
            </a:endParaRPr>
          </a:p>
        </p:txBody>
      </p: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9" name="Rectangle 8"/>
          <p:cNvSpPr/>
          <p:nvPr/>
        </p:nvSpPr>
        <p:spPr>
          <a:xfrm>
            <a:off x="304800" y="1600200"/>
            <a:ext cx="8382000" cy="4278094"/>
          </a:xfrm>
          <a:prstGeom prst="rect">
            <a:avLst/>
          </a:prstGeom>
        </p:spPr>
        <p:txBody>
          <a:bodyPr wrap="square">
            <a:spAutoFit/>
          </a:bodyPr>
          <a:lstStyle/>
          <a:p>
            <a:pPr marL="236538" lvl="0" indent="-236538">
              <a:buFont typeface="Arial" pitchFamily="34" charset="0"/>
              <a:buChar char="•"/>
            </a:pPr>
            <a:r>
              <a:rPr lang="en-US" sz="2800" dirty="0" smtClean="0">
                <a:solidFill>
                  <a:srgbClr val="EBF5FF"/>
                </a:solidFill>
                <a:latin typeface="Times New Roman" pitchFamily="18" charset="0"/>
                <a:cs typeface="Times New Roman" pitchFamily="18" charset="0"/>
              </a:rPr>
              <a:t>Personal becomes real property when permanently installed</a:t>
            </a:r>
          </a:p>
          <a:p>
            <a:pPr marL="236538" indent="-236538"/>
            <a:r>
              <a:rPr lang="en-US" sz="2800" dirty="0" smtClean="0">
                <a:solidFill>
                  <a:srgbClr val="EBF5FF"/>
                </a:solidFill>
                <a:latin typeface="Times New Roman" pitchFamily="18" charset="0"/>
                <a:cs typeface="Times New Roman" pitchFamily="18" charset="0"/>
              </a:rPr>
              <a:t> </a:t>
            </a:r>
          </a:p>
          <a:p>
            <a:pPr marL="236538" lvl="0" indent="-236538">
              <a:buFont typeface="Arial" pitchFamily="34" charset="0"/>
              <a:buChar char="•"/>
            </a:pPr>
            <a:r>
              <a:rPr lang="en-US" sz="2800" dirty="0" smtClean="0">
                <a:solidFill>
                  <a:srgbClr val="EBF5FF"/>
                </a:solidFill>
                <a:latin typeface="Times New Roman" pitchFamily="18" charset="0"/>
                <a:cs typeface="Times New Roman" pitchFamily="18" charset="0"/>
              </a:rPr>
              <a:t>Services of architects, engineers, and surveyors also become part of real property value</a:t>
            </a:r>
          </a:p>
          <a:p>
            <a:pPr marL="236538" indent="-236538"/>
            <a:r>
              <a:rPr lang="en-US" sz="2800" dirty="0" smtClean="0">
                <a:solidFill>
                  <a:srgbClr val="EBF5FF"/>
                </a:solidFill>
                <a:latin typeface="Times New Roman" pitchFamily="18" charset="0"/>
                <a:cs typeface="Times New Roman" pitchFamily="18" charset="0"/>
              </a:rPr>
              <a:t> </a:t>
            </a:r>
          </a:p>
          <a:p>
            <a:pPr marL="236538" lvl="0" indent="-236538">
              <a:buFont typeface="Arial" pitchFamily="34" charset="0"/>
              <a:buChar char="•"/>
            </a:pPr>
            <a:r>
              <a:rPr lang="en-US" sz="2800" dirty="0" smtClean="0">
                <a:solidFill>
                  <a:srgbClr val="EBF5FF"/>
                </a:solidFill>
                <a:latin typeface="Times New Roman" pitchFamily="18" charset="0"/>
                <a:cs typeface="Times New Roman" pitchFamily="18" charset="0"/>
              </a:rPr>
              <a:t>Installed work is the owner’s property, </a:t>
            </a:r>
            <a:r>
              <a:rPr lang="en-US" sz="2800" u="sng" dirty="0" smtClean="0">
                <a:solidFill>
                  <a:srgbClr val="EBF5FF"/>
                </a:solidFill>
                <a:latin typeface="Times New Roman" pitchFamily="18" charset="0"/>
                <a:cs typeface="Times New Roman" pitchFamily="18" charset="0"/>
              </a:rPr>
              <a:t>even if </a:t>
            </a:r>
            <a:r>
              <a:rPr lang="en-US" sz="2800" u="sng" dirty="0" smtClean="0">
                <a:solidFill>
                  <a:srgbClr val="EBF5FF"/>
                </a:solidFill>
                <a:latin typeface="Times New Roman" pitchFamily="18" charset="0"/>
                <a:cs typeface="Times New Roman" pitchFamily="18" charset="0"/>
              </a:rPr>
              <a:t>unpaid</a:t>
            </a:r>
          </a:p>
          <a:p>
            <a:pPr marL="693738" lvl="1" indent="-236538">
              <a:buFont typeface="Arial" pitchFamily="34" charset="0"/>
              <a:buChar char="•"/>
            </a:pPr>
            <a:r>
              <a:rPr lang="en-US" sz="2400" dirty="0" smtClean="0">
                <a:solidFill>
                  <a:srgbClr val="EBF5FF"/>
                </a:solidFill>
                <a:latin typeface="Times New Roman" pitchFamily="18" charset="0"/>
                <a:cs typeface="Times New Roman" pitchFamily="18" charset="0"/>
              </a:rPr>
              <a:t>Some equipment may be considered real property even if not installed such as a roof top air handler unit</a:t>
            </a:r>
            <a:endParaRPr lang="en-US" sz="2400" dirty="0" smtClean="0">
              <a:solidFill>
                <a:srgbClr val="EBF5FF"/>
              </a:solidFill>
              <a:latin typeface="Times New Roman" pitchFamily="18" charset="0"/>
              <a:cs typeface="Times New Roman" pitchFamily="18" charset="0"/>
            </a:endParaRPr>
          </a:p>
          <a:p>
            <a:pPr marL="236538" indent="-236538"/>
            <a:r>
              <a:rPr lang="en-US" sz="2800" dirty="0" smtClean="0">
                <a:solidFill>
                  <a:srgbClr val="EBF5FF"/>
                </a:solidFill>
                <a:latin typeface="Times New Roman" pitchFamily="18" charset="0"/>
                <a:cs typeface="Times New Roman" pitchFamily="18" charset="0"/>
              </a:rPr>
              <a: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ubtitle 2"/>
          <p:cNvSpPr txBox="1">
            <a:spLocks/>
          </p:cNvSpPr>
          <p:nvPr/>
        </p:nvSpPr>
        <p:spPr>
          <a:xfrm>
            <a:off x="457200" y="685800"/>
            <a:ext cx="8686800" cy="1295400"/>
          </a:xfrm>
          <a:prstGeom prst="rect">
            <a:avLst/>
          </a:prstGeom>
        </p:spPr>
        <p:txBody>
          <a:bodyPr vert="horz" lIns="91440" tIns="45720" rIns="91440" bIns="45720" rtlCol="0">
            <a:noAutofit/>
          </a:bodyPr>
          <a:lstStyle/>
          <a:p>
            <a:r>
              <a:rPr lang="en-US" sz="3200" dirty="0" smtClean="0">
                <a:solidFill>
                  <a:srgbClr val="EBF5FF"/>
                </a:solidFill>
                <a:latin typeface="Arial" pitchFamily="34" charset="0"/>
                <a:cs typeface="Arial" pitchFamily="34" charset="0"/>
              </a:rPr>
              <a:t>Sworn statements document personal to real property conversion</a:t>
            </a:r>
          </a:p>
        </p:txBody>
      </p: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9" name="Rectangle 8"/>
          <p:cNvSpPr/>
          <p:nvPr/>
        </p:nvSpPr>
        <p:spPr>
          <a:xfrm>
            <a:off x="457200" y="1981200"/>
            <a:ext cx="8153400" cy="4708981"/>
          </a:xfrm>
          <a:prstGeom prst="rect">
            <a:avLst/>
          </a:prstGeom>
        </p:spPr>
        <p:txBody>
          <a:bodyPr wrap="square">
            <a:spAutoFit/>
          </a:bodyPr>
          <a:lstStyle/>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Itemized record of work complete and money due</a:t>
            </a:r>
          </a:p>
          <a:p>
            <a:pPr marL="236538" indent="-236538"/>
            <a:r>
              <a:rPr lang="en-US" sz="3000" dirty="0" smtClean="0">
                <a:solidFill>
                  <a:srgbClr val="EBF5FF"/>
                </a:solidFill>
                <a:latin typeface="Times New Roman" pitchFamily="18" charset="0"/>
                <a:cs typeface="Times New Roman" pitchFamily="18" charset="0"/>
              </a:rPr>
              <a:t> </a:t>
            </a:r>
          </a:p>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If not paid within specified time, a lien can be </a:t>
            </a:r>
            <a:r>
              <a:rPr lang="en-US" sz="3000" dirty="0" smtClean="0">
                <a:solidFill>
                  <a:srgbClr val="EBF5FF"/>
                </a:solidFill>
                <a:latin typeface="Times New Roman" pitchFamily="18" charset="0"/>
                <a:cs typeface="Times New Roman" pitchFamily="18" charset="0"/>
              </a:rPr>
              <a:t>filed</a:t>
            </a:r>
          </a:p>
          <a:p>
            <a:pPr marL="693738" lvl="1" indent="-236538">
              <a:buFont typeface="Arial" pitchFamily="34" charset="0"/>
              <a:buChar char="•"/>
            </a:pPr>
            <a:r>
              <a:rPr lang="en-US" sz="2400" dirty="0" smtClean="0">
                <a:solidFill>
                  <a:srgbClr val="EBF5FF"/>
                </a:solidFill>
                <a:latin typeface="Times New Roman" pitchFamily="18" charset="0"/>
                <a:cs typeface="Times New Roman" pitchFamily="18" charset="0"/>
              </a:rPr>
              <a:t>Individual states have different requirements for notice of intent to lien, the formal lien, etc.</a:t>
            </a:r>
            <a:r>
              <a:rPr lang="en-US" sz="3000" dirty="0" smtClean="0">
                <a:solidFill>
                  <a:srgbClr val="EBF5FF"/>
                </a:solidFill>
                <a:latin typeface="Times New Roman" pitchFamily="18" charset="0"/>
                <a:cs typeface="Times New Roman" pitchFamily="18" charset="0"/>
              </a:rPr>
              <a:t> </a:t>
            </a:r>
          </a:p>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Lien is a formal legal claim against the real estate</a:t>
            </a:r>
          </a:p>
          <a:p>
            <a:pPr marL="236538" indent="-236538"/>
            <a:r>
              <a:rPr lang="en-US" sz="3000" dirty="0" smtClean="0">
                <a:solidFill>
                  <a:srgbClr val="EBF5FF"/>
                </a:solidFill>
                <a:latin typeface="Times New Roman" pitchFamily="18" charset="0"/>
                <a:cs typeface="Times New Roman" pitchFamily="18" charset="0"/>
              </a:rPr>
              <a:t> </a:t>
            </a:r>
          </a:p>
          <a:p>
            <a:pPr marL="236538" indent="-236538">
              <a:buFont typeface="Arial" pitchFamily="34" charset="0"/>
              <a:buChar char="•"/>
            </a:pPr>
            <a:r>
              <a:rPr lang="en-US" sz="3000" dirty="0" smtClean="0">
                <a:solidFill>
                  <a:srgbClr val="EBF5FF"/>
                </a:solidFill>
                <a:latin typeface="Times New Roman" pitchFamily="18" charset="0"/>
                <a:cs typeface="Times New Roman" pitchFamily="18" charset="0"/>
              </a:rPr>
              <a:t>Sworn statement preparation is a critical project management task—not just clerical</a:t>
            </a:r>
            <a:endParaRPr lang="en-US" sz="3000" dirty="0">
              <a:solidFill>
                <a:srgbClr val="EBF5FF"/>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ubtitle 2"/>
          <p:cNvSpPr txBox="1">
            <a:spLocks/>
          </p:cNvSpPr>
          <p:nvPr/>
        </p:nvSpPr>
        <p:spPr>
          <a:xfrm>
            <a:off x="381000" y="1295400"/>
            <a:ext cx="8763000" cy="1828800"/>
          </a:xfrm>
          <a:prstGeom prst="rect">
            <a:avLst/>
          </a:prstGeom>
        </p:spPr>
        <p:txBody>
          <a:bodyPr vert="horz" lIns="91440" tIns="45720" rIns="91440" bIns="45720" rtlCol="0">
            <a:noAutofit/>
          </a:bodyPr>
          <a:lstStyle/>
          <a:p>
            <a:pPr lvl="0" fontAlgn="base">
              <a:spcBef>
                <a:spcPct val="0"/>
              </a:spcBef>
              <a:spcAft>
                <a:spcPct val="0"/>
              </a:spcAft>
            </a:pPr>
            <a:r>
              <a:rPr lang="en-US" sz="4400" dirty="0" smtClean="0">
                <a:solidFill>
                  <a:srgbClr val="EBF5FF"/>
                </a:solidFill>
                <a:latin typeface="Arial" pitchFamily="34" charset="0"/>
                <a:cs typeface="Arial" pitchFamily="34" charset="0"/>
              </a:rPr>
              <a:t>Labor Law in </a:t>
            </a:r>
            <a:r>
              <a:rPr lang="en-US" sz="4400" dirty="0" smtClean="0">
                <a:solidFill>
                  <a:srgbClr val="EBF5FF"/>
                </a:solidFill>
                <a:latin typeface="Arial" pitchFamily="34" charset="0"/>
                <a:cs typeface="Arial" pitchFamily="34" charset="0"/>
              </a:rPr>
              <a:t>Construction</a:t>
            </a:r>
            <a:endParaRPr lang="en-US" sz="4400" dirty="0" smtClean="0">
              <a:solidFill>
                <a:srgbClr val="EBF5FF"/>
              </a:solidFill>
              <a:latin typeface="Arial" pitchFamily="34" charset="0"/>
              <a:cs typeface="Arial" pitchFamily="34" charset="0"/>
            </a:endParaRPr>
          </a:p>
        </p:txBody>
      </p: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ubtitle 2"/>
          <p:cNvSpPr txBox="1">
            <a:spLocks/>
          </p:cNvSpPr>
          <p:nvPr/>
        </p:nvSpPr>
        <p:spPr>
          <a:xfrm>
            <a:off x="381000" y="1143000"/>
            <a:ext cx="8382000" cy="4724400"/>
          </a:xfrm>
          <a:prstGeom prst="rect">
            <a:avLst/>
          </a:prstGeom>
        </p:spPr>
        <p:txBody>
          <a:bodyPr vert="horz" lIns="91440" tIns="45720" rIns="91440" bIns="45720" rtlCol="0">
            <a:noAutofit/>
          </a:bodyPr>
          <a:lstStyle/>
          <a:p>
            <a:r>
              <a:rPr lang="en-US" sz="4400" dirty="0" smtClean="0">
                <a:solidFill>
                  <a:srgbClr val="EBF5FF"/>
                </a:solidFill>
                <a:latin typeface="Arial" pitchFamily="34" charset="0"/>
                <a:cs typeface="Arial" pitchFamily="34" charset="0"/>
              </a:rPr>
              <a:t>Unions Developed, Stabilized, then Declined</a:t>
            </a:r>
            <a:endParaRPr lang="en-US" sz="4400" dirty="0">
              <a:solidFill>
                <a:srgbClr val="EBF5FF"/>
              </a:solidFill>
              <a:latin typeface="Arial" pitchFamily="34" charset="0"/>
              <a:cs typeface="Arial" pitchFamily="34" charset="0"/>
            </a:endParaRPr>
          </a:p>
        </p:txBody>
      </p: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3" name="Subtitle 2"/>
          <p:cNvSpPr>
            <a:spLocks noGrp="1"/>
          </p:cNvSpPr>
          <p:nvPr>
            <p:ph idx="1"/>
          </p:nvPr>
        </p:nvSpPr>
        <p:spPr>
          <a:xfrm>
            <a:off x="457200" y="2209800"/>
            <a:ext cx="8458200" cy="3124200"/>
          </a:xfrm>
        </p:spPr>
        <p:txBody>
          <a:bodyPr>
            <a:noAutofit/>
          </a:bodyPr>
          <a:lstStyle/>
          <a:p>
            <a:pPr lvl="0"/>
            <a:r>
              <a:rPr lang="en-US" sz="3000" dirty="0" smtClean="0">
                <a:solidFill>
                  <a:srgbClr val="EBF5FF"/>
                </a:solidFill>
                <a:latin typeface="Times New Roman" pitchFamily="18" charset="0"/>
                <a:cs typeface="Times New Roman" pitchFamily="18" charset="0"/>
              </a:rPr>
              <a:t>Wages and benefits</a:t>
            </a:r>
          </a:p>
          <a:p>
            <a:pPr>
              <a:buNone/>
            </a:pPr>
            <a:endParaRPr lang="en-US" sz="3000" dirty="0" smtClean="0">
              <a:solidFill>
                <a:srgbClr val="EBF5FF"/>
              </a:solidFill>
              <a:latin typeface="Times New Roman" pitchFamily="18" charset="0"/>
              <a:cs typeface="Times New Roman" pitchFamily="18" charset="0"/>
            </a:endParaRPr>
          </a:p>
          <a:p>
            <a:pPr lvl="0"/>
            <a:r>
              <a:rPr lang="en-US" sz="3000" dirty="0" smtClean="0">
                <a:solidFill>
                  <a:srgbClr val="EBF5FF"/>
                </a:solidFill>
                <a:latin typeface="Times New Roman" pitchFamily="18" charset="0"/>
                <a:cs typeface="Times New Roman" pitchFamily="18" charset="0"/>
              </a:rPr>
              <a:t>Hours of work, types of work performed, and safety</a:t>
            </a:r>
          </a:p>
          <a:p>
            <a:pPr>
              <a:buNone/>
            </a:pPr>
            <a:endParaRPr lang="en-US" sz="3000" dirty="0" smtClean="0">
              <a:solidFill>
                <a:srgbClr val="EBF5FF"/>
              </a:solidFill>
              <a:latin typeface="Times New Roman" pitchFamily="18" charset="0"/>
              <a:cs typeface="Times New Roman" pitchFamily="18" charset="0"/>
            </a:endParaRPr>
          </a:p>
          <a:p>
            <a:r>
              <a:rPr lang="en-US" sz="3000" dirty="0" smtClean="0">
                <a:solidFill>
                  <a:srgbClr val="EBF5FF"/>
                </a:solidFill>
                <a:latin typeface="Times New Roman" pitchFamily="18" charset="0"/>
                <a:cs typeface="Times New Roman" pitchFamily="18" charset="0"/>
              </a:rPr>
              <a:t>Continuous, growing employment</a:t>
            </a:r>
            <a:endParaRPr lang="en-US" sz="3000" dirty="0">
              <a:solidFill>
                <a:srgbClr val="EBF5FF"/>
              </a:solidFill>
              <a:latin typeface="Times New Roman" pitchFamily="18" charset="0"/>
              <a:cs typeface="Times New Roman" pitchFamily="18" charset="0"/>
            </a:endParaRPr>
          </a:p>
        </p:txBody>
      </p:sp>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ubtitle 2"/>
          <p:cNvSpPr txBox="1">
            <a:spLocks/>
          </p:cNvSpPr>
          <p:nvPr/>
        </p:nvSpPr>
        <p:spPr>
          <a:xfrm>
            <a:off x="381000" y="685800"/>
            <a:ext cx="8534400" cy="1447800"/>
          </a:xfrm>
          <a:prstGeom prst="rect">
            <a:avLst/>
          </a:prstGeom>
        </p:spPr>
        <p:txBody>
          <a:bodyPr vert="horz" lIns="91440" tIns="45720" rIns="91440" bIns="45720" rtlCol="0">
            <a:normAutofit/>
          </a:bodyPr>
          <a:lstStyle/>
          <a:p>
            <a:r>
              <a:rPr lang="en-US" sz="3200" dirty="0" smtClean="0">
                <a:solidFill>
                  <a:srgbClr val="EBF5FF"/>
                </a:solidFill>
                <a:latin typeface="Arial" pitchFamily="34" charset="0"/>
                <a:cs typeface="Arial" pitchFamily="34" charset="0"/>
              </a:rPr>
              <a:t>Unions seek to organize workers into a</a:t>
            </a:r>
          </a:p>
          <a:p>
            <a:r>
              <a:rPr lang="en-US" sz="3200" dirty="0" smtClean="0">
                <a:solidFill>
                  <a:srgbClr val="EBF5FF"/>
                </a:solidFill>
                <a:latin typeface="Arial" pitchFamily="34" charset="0"/>
                <a:cs typeface="Arial" pitchFamily="34" charset="0"/>
              </a:rPr>
              <a:t>group to improve and standardize:</a:t>
            </a:r>
          </a:p>
        </p:txBody>
      </p: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3" name="Subtitle 2"/>
          <p:cNvSpPr>
            <a:spLocks noGrp="1"/>
          </p:cNvSpPr>
          <p:nvPr>
            <p:ph idx="1"/>
          </p:nvPr>
        </p:nvSpPr>
        <p:spPr>
          <a:xfrm>
            <a:off x="457200" y="2133600"/>
            <a:ext cx="8382000" cy="3352800"/>
          </a:xfrm>
        </p:spPr>
        <p:txBody>
          <a:bodyPr>
            <a:noAutofit/>
          </a:bodyPr>
          <a:lstStyle/>
          <a:p>
            <a:pPr lvl="0"/>
            <a:r>
              <a:rPr lang="en-US" sz="3000" dirty="0" smtClean="0">
                <a:solidFill>
                  <a:srgbClr val="EBF5FF"/>
                </a:solidFill>
                <a:latin typeface="Times New Roman" pitchFamily="18" charset="0"/>
                <a:cs typeface="Times New Roman" pitchFamily="18" charset="0"/>
              </a:rPr>
              <a:t>Craft quality, preserving trade secrets sought</a:t>
            </a:r>
          </a:p>
          <a:p>
            <a:pPr>
              <a:buNone/>
            </a:pPr>
            <a:endParaRPr lang="en-US" sz="3000" dirty="0" smtClean="0">
              <a:solidFill>
                <a:srgbClr val="EBF5FF"/>
              </a:solidFill>
              <a:latin typeface="Times New Roman" pitchFamily="18" charset="0"/>
              <a:cs typeface="Times New Roman" pitchFamily="18" charset="0"/>
            </a:endParaRPr>
          </a:p>
          <a:p>
            <a:pPr lvl="0"/>
            <a:r>
              <a:rPr lang="en-US" sz="3000" dirty="0" smtClean="0">
                <a:solidFill>
                  <a:srgbClr val="EBF5FF"/>
                </a:solidFill>
                <a:latin typeface="Times New Roman" pitchFamily="18" charset="0"/>
                <a:cs typeface="Times New Roman" pitchFamily="18" charset="0"/>
              </a:rPr>
              <a:t>Limit competition to maintain higher prices</a:t>
            </a:r>
          </a:p>
          <a:p>
            <a:pPr>
              <a:buNone/>
            </a:pPr>
            <a:endParaRPr lang="en-US" sz="3000" dirty="0" smtClean="0">
              <a:solidFill>
                <a:srgbClr val="EBF5FF"/>
              </a:solidFill>
              <a:latin typeface="Times New Roman" pitchFamily="18" charset="0"/>
              <a:cs typeface="Times New Roman" pitchFamily="18" charset="0"/>
            </a:endParaRPr>
          </a:p>
          <a:p>
            <a:pPr lvl="0"/>
            <a:r>
              <a:rPr lang="en-US" sz="3000" dirty="0" smtClean="0">
                <a:solidFill>
                  <a:srgbClr val="EBF5FF"/>
                </a:solidFill>
                <a:latin typeface="Times New Roman" pitchFamily="18" charset="0"/>
                <a:cs typeface="Times New Roman" pitchFamily="18" charset="0"/>
              </a:rPr>
              <a:t>Group cohesion high, but group size small</a:t>
            </a:r>
          </a:p>
          <a:p>
            <a:pPr>
              <a:buNone/>
            </a:pPr>
            <a:endParaRPr lang="en-US" sz="3000" dirty="0" smtClean="0">
              <a:solidFill>
                <a:srgbClr val="EBF5FF"/>
              </a:solidFill>
              <a:latin typeface="Times New Roman" pitchFamily="18" charset="0"/>
              <a:cs typeface="Times New Roman" pitchFamily="18" charset="0"/>
            </a:endParaRPr>
          </a:p>
          <a:p>
            <a:r>
              <a:rPr lang="en-US" sz="3000" dirty="0" smtClean="0">
                <a:solidFill>
                  <a:srgbClr val="EBF5FF"/>
                </a:solidFill>
                <a:latin typeface="Times New Roman" pitchFamily="18" charset="0"/>
                <a:cs typeface="Times New Roman" pitchFamily="18" charset="0"/>
              </a:rPr>
              <a:t>Apprenticeship used for training</a:t>
            </a:r>
            <a:endParaRPr lang="en-US" sz="3000" dirty="0">
              <a:solidFill>
                <a:srgbClr val="EBF5FF"/>
              </a:solidFill>
              <a:latin typeface="Times New Roman" pitchFamily="18" charset="0"/>
              <a:cs typeface="Times New Roman" pitchFamily="18" charset="0"/>
            </a:endParaRPr>
          </a:p>
        </p:txBody>
      </p:sp>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ubtitle 2"/>
          <p:cNvSpPr txBox="1">
            <a:spLocks/>
          </p:cNvSpPr>
          <p:nvPr/>
        </p:nvSpPr>
        <p:spPr>
          <a:xfrm>
            <a:off x="381000" y="685800"/>
            <a:ext cx="8763000" cy="1371600"/>
          </a:xfrm>
          <a:prstGeom prst="rect">
            <a:avLst/>
          </a:prstGeom>
        </p:spPr>
        <p:txBody>
          <a:bodyPr vert="horz" lIns="91440" tIns="45720" rIns="91440" bIns="45720" rtlCol="0">
            <a:normAutofit fontScale="92500"/>
          </a:bodyPr>
          <a:lstStyle/>
          <a:p>
            <a:r>
              <a:rPr lang="en-US" sz="3200" dirty="0" smtClean="0">
                <a:solidFill>
                  <a:srgbClr val="EBF5FF"/>
                </a:solidFill>
                <a:latin typeface="Arial" pitchFamily="34" charset="0"/>
                <a:cs typeface="Arial" pitchFamily="34" charset="0"/>
              </a:rPr>
              <a:t>Skilled trade unions </a:t>
            </a:r>
            <a:r>
              <a:rPr lang="en-US" sz="3200" dirty="0" smtClean="0">
                <a:solidFill>
                  <a:srgbClr val="EBF5FF"/>
                </a:solidFill>
                <a:latin typeface="Arial" pitchFamily="34" charset="0"/>
                <a:cs typeface="Arial" pitchFamily="34" charset="0"/>
              </a:rPr>
              <a:t>American Federation of Labor (AFL</a:t>
            </a:r>
            <a:r>
              <a:rPr lang="en-US" sz="3200" dirty="0" smtClean="0">
                <a:solidFill>
                  <a:srgbClr val="EBF5FF"/>
                </a:solidFill>
                <a:latin typeface="Arial" pitchFamily="34" charset="0"/>
                <a:cs typeface="Arial" pitchFamily="34" charset="0"/>
              </a:rPr>
              <a:t>) </a:t>
            </a:r>
            <a:r>
              <a:rPr lang="en-US" sz="3200" dirty="0" smtClean="0">
                <a:solidFill>
                  <a:srgbClr val="EBF5FF"/>
                </a:solidFill>
                <a:latin typeface="Arial" pitchFamily="34" charset="0"/>
                <a:cs typeface="Arial" pitchFamily="34" charset="0"/>
              </a:rPr>
              <a:t>descended from </a:t>
            </a:r>
            <a:r>
              <a:rPr lang="en-US" sz="3200" dirty="0" smtClean="0">
                <a:solidFill>
                  <a:srgbClr val="EBF5FF"/>
                </a:solidFill>
                <a:latin typeface="Arial" pitchFamily="34" charset="0"/>
                <a:cs typeface="Arial" pitchFamily="34" charset="0"/>
              </a:rPr>
              <a:t>medieval trade guilds</a:t>
            </a:r>
          </a:p>
        </p:txBody>
      </p: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9" name="Rectangle 8"/>
          <p:cNvSpPr/>
          <p:nvPr/>
        </p:nvSpPr>
        <p:spPr>
          <a:xfrm>
            <a:off x="457200" y="2286000"/>
            <a:ext cx="8458200" cy="2400657"/>
          </a:xfrm>
          <a:prstGeom prst="rect">
            <a:avLst/>
          </a:prstGeom>
        </p:spPr>
        <p:txBody>
          <a:bodyPr wrap="square">
            <a:spAutoFit/>
          </a:bodyPr>
          <a:lstStyle/>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Improvements in wages and working conditions </a:t>
            </a:r>
          </a:p>
          <a:p>
            <a:pPr marL="236538" indent="-236538"/>
            <a:r>
              <a:rPr lang="en-US" sz="3000" dirty="0" smtClean="0">
                <a:solidFill>
                  <a:srgbClr val="EBF5FF"/>
                </a:solidFill>
                <a:latin typeface="Times New Roman" pitchFamily="18" charset="0"/>
                <a:cs typeface="Times New Roman" pitchFamily="18" charset="0"/>
              </a:rPr>
              <a:t> </a:t>
            </a:r>
          </a:p>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Limited skill improvement</a:t>
            </a:r>
          </a:p>
          <a:p>
            <a:pPr marL="236538" indent="-236538"/>
            <a:r>
              <a:rPr lang="en-US" sz="3000" dirty="0" smtClean="0">
                <a:solidFill>
                  <a:srgbClr val="EBF5FF"/>
                </a:solidFill>
                <a:latin typeface="Times New Roman" pitchFamily="18" charset="0"/>
                <a:cs typeface="Times New Roman" pitchFamily="18" charset="0"/>
              </a:rPr>
              <a:t> </a:t>
            </a:r>
          </a:p>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Social justice and inclusion — so large membership</a:t>
            </a:r>
            <a:endParaRPr lang="en-US" sz="3000" dirty="0">
              <a:solidFill>
                <a:srgbClr val="EBF5FF"/>
              </a:solidFill>
              <a:latin typeface="Times New Roman" pitchFamily="18" charset="0"/>
              <a:cs typeface="Times New Roman" pitchFamily="18" charset="0"/>
            </a:endParaRPr>
          </a:p>
        </p:txBody>
      </p:sp>
      <p:sp>
        <p:nvSpPr>
          <p:cNvPr id="11" name="Rectangle 10"/>
          <p:cNvSpPr/>
          <p:nvPr/>
        </p:nvSpPr>
        <p:spPr>
          <a:xfrm>
            <a:off x="457200" y="609600"/>
            <a:ext cx="7620000" cy="1569660"/>
          </a:xfrm>
          <a:prstGeom prst="rect">
            <a:avLst/>
          </a:prstGeom>
        </p:spPr>
        <p:txBody>
          <a:bodyPr wrap="square">
            <a:spAutoFit/>
          </a:bodyPr>
          <a:lstStyle/>
          <a:p>
            <a:r>
              <a:rPr lang="en-US" sz="3200" dirty="0" smtClean="0">
                <a:solidFill>
                  <a:srgbClr val="EBF5FF"/>
                </a:solidFill>
                <a:latin typeface="Arial" pitchFamily="34" charset="0"/>
                <a:cs typeface="Arial" pitchFamily="34" charset="0"/>
              </a:rPr>
              <a:t>Unskilled, originally industrial workers,</a:t>
            </a:r>
          </a:p>
          <a:p>
            <a:r>
              <a:rPr lang="en-US" sz="3200" dirty="0" smtClean="0">
                <a:solidFill>
                  <a:srgbClr val="EBF5FF"/>
                </a:solidFill>
                <a:latin typeface="Arial" pitchFamily="34" charset="0"/>
                <a:cs typeface="Arial" pitchFamily="34" charset="0"/>
              </a:rPr>
              <a:t>The Congress of Industrial Organizations (CIO</a:t>
            </a:r>
            <a:r>
              <a:rPr lang="en-US" sz="3200" dirty="0" smtClean="0">
                <a:solidFill>
                  <a:srgbClr val="EBF5FF"/>
                </a:solidFill>
                <a:latin typeface="Arial" pitchFamily="34" charset="0"/>
                <a:cs typeface="Arial" pitchFamily="34" charset="0"/>
              </a:rPr>
              <a:t>) sought: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ubtitle 2"/>
          <p:cNvSpPr txBox="1">
            <a:spLocks/>
          </p:cNvSpPr>
          <p:nvPr/>
        </p:nvSpPr>
        <p:spPr>
          <a:xfrm>
            <a:off x="457200" y="762000"/>
            <a:ext cx="8915400" cy="2895600"/>
          </a:xfrm>
          <a:prstGeom prst="rect">
            <a:avLst/>
          </a:prstGeom>
        </p:spPr>
        <p:txBody>
          <a:bodyPr vert="horz" lIns="91440" tIns="45720" rIns="91440" bIns="45720" rtlCol="0">
            <a:noAutofit/>
          </a:bodyPr>
          <a:lstStyle/>
          <a:p>
            <a:r>
              <a:rPr lang="en-US" sz="4400" dirty="0" smtClean="0">
                <a:solidFill>
                  <a:srgbClr val="EBF5FF"/>
                </a:solidFill>
                <a:latin typeface="Arial" pitchFamily="34" charset="0"/>
                <a:cs typeface="Arial" pitchFamily="34" charset="0"/>
              </a:rPr>
              <a:t>Laws Promoted and Followed</a:t>
            </a:r>
          </a:p>
          <a:p>
            <a:r>
              <a:rPr lang="en-US" sz="4400" dirty="0" smtClean="0">
                <a:solidFill>
                  <a:srgbClr val="EBF5FF"/>
                </a:solidFill>
                <a:latin typeface="Arial" pitchFamily="34" charset="0"/>
                <a:cs typeface="Arial" pitchFamily="34" charset="0"/>
              </a:rPr>
              <a:t>Union Development and</a:t>
            </a:r>
          </a:p>
          <a:p>
            <a:r>
              <a:rPr lang="en-US" sz="4400" dirty="0" smtClean="0">
                <a:solidFill>
                  <a:srgbClr val="EBF5FF"/>
                </a:solidFill>
                <a:latin typeface="Arial" pitchFamily="34" charset="0"/>
                <a:cs typeface="Arial" pitchFamily="34" charset="0"/>
              </a:rPr>
              <a:t>Legitimacy</a:t>
            </a:r>
            <a:r>
              <a:rPr lang="en-US" sz="4400" strike="sngStrike" dirty="0" smtClean="0">
                <a:solidFill>
                  <a:srgbClr val="EBF5FF"/>
                </a:solidFill>
                <a:latin typeface="Arial" pitchFamily="34" charset="0"/>
                <a:cs typeface="Arial" pitchFamily="34" charset="0"/>
              </a:rPr>
              <a:t> </a:t>
            </a:r>
            <a:endParaRPr lang="en-US" sz="4400" dirty="0">
              <a:solidFill>
                <a:srgbClr val="EBF5FF"/>
              </a:solidFill>
              <a:latin typeface="Arial" pitchFamily="34" charset="0"/>
              <a:cs typeface="Arial" pitchFamily="34" charset="0"/>
            </a:endParaRPr>
          </a:p>
        </p:txBody>
      </p: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3" name="Subtitle 2"/>
          <p:cNvSpPr>
            <a:spLocks noGrp="1"/>
          </p:cNvSpPr>
          <p:nvPr>
            <p:ph idx="1"/>
          </p:nvPr>
        </p:nvSpPr>
        <p:spPr>
          <a:xfrm>
            <a:off x="457200" y="1828800"/>
            <a:ext cx="8229600" cy="4267200"/>
          </a:xfrm>
        </p:spPr>
        <p:txBody>
          <a:bodyPr>
            <a:noAutofit/>
          </a:bodyPr>
          <a:lstStyle/>
          <a:p>
            <a:pPr marL="236538" lvl="0" indent="-236538">
              <a:tabLst>
                <a:tab pos="236538" algn="l"/>
              </a:tabLst>
            </a:pPr>
            <a:r>
              <a:rPr lang="en-US" sz="3000" i="1" dirty="0" smtClean="0">
                <a:solidFill>
                  <a:srgbClr val="EBF5FF"/>
                </a:solidFill>
                <a:latin typeface="Times New Roman" pitchFamily="18" charset="0"/>
                <a:cs typeface="Times New Roman" pitchFamily="18" charset="0"/>
              </a:rPr>
              <a:t>Sherman Anti</a:t>
            </a:r>
            <a:r>
              <a:rPr lang="en-US" sz="3000" i="1" strike="sngStrike" dirty="0" smtClean="0">
                <a:solidFill>
                  <a:srgbClr val="EBF5FF"/>
                </a:solidFill>
                <a:latin typeface="Times New Roman" pitchFamily="18" charset="0"/>
                <a:cs typeface="Times New Roman" pitchFamily="18" charset="0"/>
              </a:rPr>
              <a:t>-</a:t>
            </a:r>
            <a:r>
              <a:rPr lang="en-US" sz="3000" i="1" dirty="0" smtClean="0">
                <a:solidFill>
                  <a:srgbClr val="EBF5FF"/>
                </a:solidFill>
                <a:latin typeface="Times New Roman" pitchFamily="18" charset="0"/>
                <a:cs typeface="Times New Roman" pitchFamily="18" charset="0"/>
              </a:rPr>
              <a:t>trust Act (1890) </a:t>
            </a:r>
            <a:r>
              <a:rPr lang="en-US" sz="3000" dirty="0" smtClean="0">
                <a:solidFill>
                  <a:srgbClr val="EBF5FF"/>
                </a:solidFill>
                <a:latin typeface="Times New Roman" pitchFamily="18" charset="0"/>
                <a:cs typeface="Times New Roman" pitchFamily="18" charset="0"/>
              </a:rPr>
              <a:t>was used to prohibit unions as anti-monopolistic</a:t>
            </a:r>
          </a:p>
          <a:p>
            <a:pPr marL="236538" indent="-236538">
              <a:buNone/>
              <a:tabLst>
                <a:tab pos="236538" algn="l"/>
              </a:tabLst>
            </a:pPr>
            <a:endParaRPr lang="en-US" sz="3000" dirty="0" smtClean="0">
              <a:solidFill>
                <a:srgbClr val="EBF5FF"/>
              </a:solidFill>
              <a:latin typeface="Times New Roman" pitchFamily="18" charset="0"/>
              <a:cs typeface="Times New Roman" pitchFamily="18" charset="0"/>
            </a:endParaRPr>
          </a:p>
          <a:p>
            <a:pPr marL="236538" lvl="0" indent="-236538">
              <a:buNone/>
              <a:tabLst>
                <a:tab pos="236538" algn="l"/>
              </a:tabLst>
            </a:pPr>
            <a:r>
              <a:rPr lang="en-US" sz="3000" dirty="0" smtClean="0">
                <a:solidFill>
                  <a:srgbClr val="EBF5FF"/>
                </a:solidFill>
                <a:latin typeface="Times New Roman" pitchFamily="18" charset="0"/>
                <a:cs typeface="Times New Roman" pitchFamily="18" charset="0"/>
              </a:rPr>
              <a:t> </a:t>
            </a:r>
          </a:p>
          <a:p>
            <a:pPr marL="236538" lvl="0" indent="-236538">
              <a:tabLst>
                <a:tab pos="236538" algn="l"/>
              </a:tabLst>
            </a:pPr>
            <a:r>
              <a:rPr lang="en-US" sz="3000" dirty="0" smtClean="0">
                <a:solidFill>
                  <a:srgbClr val="EBF5FF"/>
                </a:solidFill>
                <a:latin typeface="Times New Roman" pitchFamily="18" charset="0"/>
                <a:cs typeface="Times New Roman" pitchFamily="18" charset="0"/>
              </a:rPr>
              <a:t>Company and government violence used for enforcement</a:t>
            </a:r>
          </a:p>
        </p:txBody>
      </p:sp>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ubtitle 2"/>
          <p:cNvSpPr txBox="1">
            <a:spLocks/>
          </p:cNvSpPr>
          <p:nvPr/>
        </p:nvSpPr>
        <p:spPr>
          <a:xfrm>
            <a:off x="381000" y="762000"/>
            <a:ext cx="8229600" cy="1219200"/>
          </a:xfrm>
          <a:prstGeom prst="rect">
            <a:avLst/>
          </a:prstGeom>
        </p:spPr>
        <p:txBody>
          <a:bodyPr vert="horz" lIns="91440" tIns="45720" rIns="91440" bIns="45720" rtlCol="0">
            <a:noAutofit/>
          </a:bodyPr>
          <a:lstStyle/>
          <a:p>
            <a:r>
              <a:rPr lang="en-US" sz="3200" dirty="0" smtClean="0">
                <a:solidFill>
                  <a:srgbClr val="EBF5FF"/>
                </a:solidFill>
                <a:latin typeface="Arial" pitchFamily="34" charset="0"/>
                <a:cs typeface="Arial" pitchFamily="34" charset="0"/>
              </a:rPr>
              <a:t>Laws were first anti-union</a:t>
            </a:r>
          </a:p>
        </p:txBody>
      </p: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3" name="Subtitle 2"/>
          <p:cNvSpPr>
            <a:spLocks noGrp="1"/>
          </p:cNvSpPr>
          <p:nvPr>
            <p:ph idx="1"/>
          </p:nvPr>
        </p:nvSpPr>
        <p:spPr>
          <a:xfrm>
            <a:off x="457200" y="2057400"/>
            <a:ext cx="8229600" cy="4495800"/>
          </a:xfrm>
        </p:spPr>
        <p:txBody>
          <a:bodyPr>
            <a:noAutofit/>
          </a:bodyPr>
          <a:lstStyle/>
          <a:p>
            <a:pPr marL="236538" lvl="0" indent="-236538"/>
            <a:r>
              <a:rPr lang="en-US" sz="3000" i="1" dirty="0" smtClean="0">
                <a:solidFill>
                  <a:srgbClr val="EBF5FF"/>
                </a:solidFill>
                <a:latin typeface="Times New Roman" pitchFamily="18" charset="0"/>
                <a:cs typeface="Times New Roman" pitchFamily="18" charset="0"/>
              </a:rPr>
              <a:t>Norris</a:t>
            </a:r>
            <a:r>
              <a:rPr lang="en-US" sz="3000" i="1" strike="sngStrike" dirty="0" smtClean="0">
                <a:solidFill>
                  <a:srgbClr val="EBF5FF"/>
                </a:solidFill>
                <a:latin typeface="Times New Roman" pitchFamily="18" charset="0"/>
                <a:cs typeface="Times New Roman" pitchFamily="18" charset="0"/>
              </a:rPr>
              <a:t>-</a:t>
            </a:r>
            <a:r>
              <a:rPr lang="en-US" sz="3000" i="1" dirty="0" smtClean="0">
                <a:solidFill>
                  <a:srgbClr val="EBF5FF"/>
                </a:solidFill>
                <a:latin typeface="Times New Roman" pitchFamily="18" charset="0"/>
                <a:cs typeface="Times New Roman" pitchFamily="18" charset="0"/>
              </a:rPr>
              <a:t>–La Guardia Act (1932)</a:t>
            </a:r>
            <a:r>
              <a:rPr lang="en-US" sz="3000" dirty="0" smtClean="0">
                <a:solidFill>
                  <a:srgbClr val="EBF5FF"/>
                </a:solidFill>
                <a:latin typeface="Times New Roman" pitchFamily="18" charset="0"/>
                <a:cs typeface="Times New Roman" pitchFamily="18" charset="0"/>
              </a:rPr>
              <a:t> reversed labor impact of Sherman Anti-Trust Act </a:t>
            </a:r>
          </a:p>
          <a:p>
            <a:pPr marL="236538" indent="-236538">
              <a:buNone/>
            </a:pPr>
            <a:r>
              <a:rPr lang="en-US" sz="3000" dirty="0" smtClean="0">
                <a:solidFill>
                  <a:srgbClr val="EBF5FF"/>
                </a:solidFill>
                <a:latin typeface="Times New Roman" pitchFamily="18" charset="0"/>
                <a:cs typeface="Times New Roman" pitchFamily="18" charset="0"/>
              </a:rPr>
              <a:t> </a:t>
            </a:r>
          </a:p>
          <a:p>
            <a:pPr marL="236538" lvl="0" indent="-236538"/>
            <a:r>
              <a:rPr lang="en-US" sz="3000" i="1" dirty="0" smtClean="0">
                <a:solidFill>
                  <a:srgbClr val="EBF5FF"/>
                </a:solidFill>
                <a:latin typeface="Times New Roman" pitchFamily="18" charset="0"/>
                <a:cs typeface="Times New Roman" pitchFamily="18" charset="0"/>
              </a:rPr>
              <a:t>National Labor Relations Act (Wagner Act) 1935</a:t>
            </a:r>
            <a:r>
              <a:rPr lang="en-US" sz="3000" dirty="0" smtClean="0">
                <a:solidFill>
                  <a:srgbClr val="EBF5FF"/>
                </a:solidFill>
                <a:latin typeface="Times New Roman" pitchFamily="18" charset="0"/>
                <a:cs typeface="Times New Roman" pitchFamily="18" charset="0"/>
              </a:rPr>
              <a:t> restricted employer anti</a:t>
            </a:r>
            <a:r>
              <a:rPr lang="en-US" sz="3000" strike="sngStrike" dirty="0" smtClean="0">
                <a:solidFill>
                  <a:srgbClr val="EBF5FF"/>
                </a:solidFill>
                <a:latin typeface="Times New Roman" pitchFamily="18" charset="0"/>
                <a:cs typeface="Times New Roman" pitchFamily="18" charset="0"/>
              </a:rPr>
              <a:t>-</a:t>
            </a:r>
            <a:r>
              <a:rPr lang="en-US" sz="3000" dirty="0" smtClean="0">
                <a:solidFill>
                  <a:srgbClr val="EBF5FF"/>
                </a:solidFill>
                <a:latin typeface="Times New Roman" pitchFamily="18" charset="0"/>
                <a:cs typeface="Times New Roman" pitchFamily="18" charset="0"/>
              </a:rPr>
              <a:t>union activities</a:t>
            </a:r>
          </a:p>
          <a:p>
            <a:pPr marL="236538" indent="-236538">
              <a:buNone/>
            </a:pPr>
            <a:endParaRPr lang="en-US" sz="3000" dirty="0" smtClean="0">
              <a:solidFill>
                <a:srgbClr val="EBF5FF"/>
              </a:solidFill>
              <a:latin typeface="Times New Roman" pitchFamily="18" charset="0"/>
              <a:cs typeface="Times New Roman" pitchFamily="18" charset="0"/>
            </a:endParaRPr>
          </a:p>
          <a:p>
            <a:pPr marL="236538" indent="-236538"/>
            <a:r>
              <a:rPr lang="en-US" sz="3000" dirty="0" smtClean="0">
                <a:solidFill>
                  <a:srgbClr val="EBF5FF"/>
                </a:solidFill>
                <a:latin typeface="Times New Roman" pitchFamily="18" charset="0"/>
                <a:cs typeface="Times New Roman" pitchFamily="18" charset="0"/>
              </a:rPr>
              <a:t>Union violence and threats of violence used </a:t>
            </a:r>
            <a:endParaRPr lang="en-US" sz="3000" dirty="0">
              <a:solidFill>
                <a:srgbClr val="EBF5FF"/>
              </a:solidFill>
              <a:latin typeface="Times New Roman" pitchFamily="18" charset="0"/>
              <a:cs typeface="Times New Roman" pitchFamily="18" charset="0"/>
            </a:endParaRPr>
          </a:p>
        </p:txBody>
      </p:sp>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ubtitle 2"/>
          <p:cNvSpPr txBox="1">
            <a:spLocks/>
          </p:cNvSpPr>
          <p:nvPr/>
        </p:nvSpPr>
        <p:spPr>
          <a:xfrm>
            <a:off x="381000" y="838200"/>
            <a:ext cx="8763000" cy="990600"/>
          </a:xfrm>
          <a:prstGeom prst="rect">
            <a:avLst/>
          </a:prstGeom>
        </p:spPr>
        <p:txBody>
          <a:bodyPr vert="horz" lIns="91440" tIns="45720" rIns="91440" bIns="45720" rtlCol="0">
            <a:noAutofit/>
          </a:bodyPr>
          <a:lstStyle/>
          <a:p>
            <a:r>
              <a:rPr lang="en-US" sz="3200" dirty="0" smtClean="0">
                <a:solidFill>
                  <a:srgbClr val="EBF5FF"/>
                </a:solidFill>
                <a:latin typeface="Arial" pitchFamily="34" charset="0"/>
                <a:cs typeface="Arial" pitchFamily="34" charset="0"/>
              </a:rPr>
              <a:t>Laws then permitted unions</a:t>
            </a:r>
          </a:p>
        </p:txBody>
      </p: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ubtitle 2"/>
          <p:cNvSpPr txBox="1">
            <a:spLocks/>
          </p:cNvSpPr>
          <p:nvPr/>
        </p:nvSpPr>
        <p:spPr>
          <a:xfrm>
            <a:off x="381000" y="762000"/>
            <a:ext cx="8229600" cy="762000"/>
          </a:xfrm>
          <a:prstGeom prst="rect">
            <a:avLst/>
          </a:prstGeom>
        </p:spPr>
        <p:txBody>
          <a:bodyPr vert="horz" lIns="91440" tIns="45720" rIns="91440" bIns="45720" rtlCol="0">
            <a:normAutofit/>
          </a:bodyPr>
          <a:lstStyle/>
          <a:p>
            <a:r>
              <a:rPr lang="en-US" sz="3200" dirty="0" smtClean="0">
                <a:solidFill>
                  <a:srgbClr val="EBF5FF"/>
                </a:solidFill>
                <a:latin typeface="Arial" pitchFamily="34" charset="0"/>
                <a:cs typeface="Arial" pitchFamily="34" charset="0"/>
              </a:rPr>
              <a:t>Laws then curbed union overreach</a:t>
            </a:r>
            <a:endParaRPr lang="en-US" sz="3200" i="1" dirty="0" smtClean="0">
              <a:solidFill>
                <a:srgbClr val="EBF5FF"/>
              </a:solidFill>
              <a:latin typeface="Arial" pitchFamily="34" charset="0"/>
              <a:cs typeface="Arial" pitchFamily="34" charset="0"/>
            </a:endParaRPr>
          </a:p>
        </p:txBody>
      </p: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9" name="Rectangle 8"/>
          <p:cNvSpPr/>
          <p:nvPr/>
        </p:nvSpPr>
        <p:spPr>
          <a:xfrm>
            <a:off x="304800" y="1524000"/>
            <a:ext cx="8458200" cy="4247317"/>
          </a:xfrm>
          <a:prstGeom prst="rect">
            <a:avLst/>
          </a:prstGeom>
        </p:spPr>
        <p:txBody>
          <a:bodyPr wrap="square">
            <a:spAutoFit/>
          </a:bodyPr>
          <a:lstStyle/>
          <a:p>
            <a:pPr marL="236538" lvl="0" indent="-236538">
              <a:buFont typeface="Arial" pitchFamily="34" charset="0"/>
              <a:buChar char="•"/>
            </a:pPr>
            <a:r>
              <a:rPr lang="en-US" sz="3000" i="1" dirty="0" smtClean="0">
                <a:solidFill>
                  <a:srgbClr val="EBF5FF"/>
                </a:solidFill>
                <a:latin typeface="Times New Roman" pitchFamily="18" charset="0"/>
                <a:cs typeface="Times New Roman" pitchFamily="18" charset="0"/>
              </a:rPr>
              <a:t>Smith</a:t>
            </a:r>
            <a:r>
              <a:rPr lang="en-US" sz="3000" i="1" strike="sngStrike" dirty="0" smtClean="0">
                <a:solidFill>
                  <a:srgbClr val="EBF5FF"/>
                </a:solidFill>
                <a:latin typeface="Times New Roman" pitchFamily="18" charset="0"/>
                <a:cs typeface="Times New Roman" pitchFamily="18" charset="0"/>
              </a:rPr>
              <a:t>-</a:t>
            </a:r>
            <a:r>
              <a:rPr lang="en-US" sz="3000" i="1" dirty="0" smtClean="0">
                <a:solidFill>
                  <a:srgbClr val="EBF5FF"/>
                </a:solidFill>
                <a:latin typeface="Times New Roman" pitchFamily="18" charset="0"/>
                <a:cs typeface="Times New Roman" pitchFamily="18" charset="0"/>
              </a:rPr>
              <a:t>–Connolly </a:t>
            </a:r>
            <a:r>
              <a:rPr lang="en-US" sz="3000" i="1" strike="sngStrike" dirty="0" smtClean="0">
                <a:solidFill>
                  <a:srgbClr val="EBF5FF"/>
                </a:solidFill>
                <a:latin typeface="Times New Roman" pitchFamily="18" charset="0"/>
                <a:cs typeface="Times New Roman" pitchFamily="18" charset="0"/>
              </a:rPr>
              <a:t> </a:t>
            </a:r>
            <a:r>
              <a:rPr lang="en-US" sz="3000" i="1" dirty="0" smtClean="0">
                <a:solidFill>
                  <a:srgbClr val="EBF5FF"/>
                </a:solidFill>
                <a:latin typeface="Times New Roman" pitchFamily="18" charset="0"/>
                <a:cs typeface="Times New Roman" pitchFamily="18" charset="0"/>
              </a:rPr>
              <a:t>Act (War</a:t>
            </a:r>
            <a:r>
              <a:rPr lang="en-US" sz="3000" i="1" strike="sngStrike" dirty="0" smtClean="0">
                <a:solidFill>
                  <a:srgbClr val="EBF5FF"/>
                </a:solidFill>
                <a:latin typeface="Times New Roman" pitchFamily="18" charset="0"/>
                <a:cs typeface="Times New Roman" pitchFamily="18" charset="0"/>
              </a:rPr>
              <a:t>-</a:t>
            </a:r>
            <a:r>
              <a:rPr lang="en-US" sz="3000" i="1" dirty="0" smtClean="0">
                <a:solidFill>
                  <a:srgbClr val="EBF5FF"/>
                </a:solidFill>
                <a:latin typeface="Times New Roman" pitchFamily="18" charset="0"/>
                <a:cs typeface="Times New Roman" pitchFamily="18" charset="0"/>
              </a:rPr>
              <a:t> Labor Disputes Act) (1943)</a:t>
            </a:r>
            <a:r>
              <a:rPr lang="en-US" sz="3000" b="1" dirty="0" smtClean="0">
                <a:solidFill>
                  <a:srgbClr val="EBF5FF"/>
                </a:solidFill>
                <a:latin typeface="Times New Roman" pitchFamily="18" charset="0"/>
                <a:cs typeface="Times New Roman" pitchFamily="18" charset="0"/>
              </a:rPr>
              <a:t> </a:t>
            </a:r>
            <a:r>
              <a:rPr lang="en-US" sz="3000" dirty="0" smtClean="0">
                <a:solidFill>
                  <a:srgbClr val="EBF5FF"/>
                </a:solidFill>
                <a:latin typeface="Times New Roman" pitchFamily="18" charset="0"/>
                <a:cs typeface="Times New Roman" pitchFamily="18" charset="0"/>
              </a:rPr>
              <a:t>addressed aggressive union overreach during World War II</a:t>
            </a:r>
          </a:p>
          <a:p>
            <a:pPr marL="236538" indent="-236538"/>
            <a:r>
              <a:rPr lang="en-US" sz="3000" dirty="0" smtClean="0">
                <a:solidFill>
                  <a:srgbClr val="EBF5FF"/>
                </a:solidFill>
                <a:latin typeface="Times New Roman" pitchFamily="18" charset="0"/>
                <a:cs typeface="Times New Roman" pitchFamily="18" charset="0"/>
              </a:rPr>
              <a:t> </a:t>
            </a:r>
          </a:p>
          <a:p>
            <a:pPr marL="236538" lvl="0" indent="-236538">
              <a:buFont typeface="Arial" pitchFamily="34" charset="0"/>
              <a:buChar char="•"/>
            </a:pPr>
            <a:r>
              <a:rPr lang="en-US" sz="3000" i="1" dirty="0" smtClean="0">
                <a:solidFill>
                  <a:srgbClr val="EBF5FF"/>
                </a:solidFill>
                <a:latin typeface="Times New Roman" pitchFamily="18" charset="0"/>
                <a:cs typeface="Times New Roman" pitchFamily="18" charset="0"/>
              </a:rPr>
              <a:t>Hobbs “Anti-Racketeering” Act (1946)</a:t>
            </a:r>
            <a:r>
              <a:rPr lang="en-US" sz="3000" dirty="0" smtClean="0">
                <a:solidFill>
                  <a:srgbClr val="EBF5FF"/>
                </a:solidFill>
                <a:latin typeface="Times New Roman" pitchFamily="18" charset="0"/>
                <a:cs typeface="Times New Roman" pitchFamily="18" charset="0"/>
              </a:rPr>
              <a:t> addressed union anti</a:t>
            </a:r>
            <a:r>
              <a:rPr lang="en-US" sz="3000" strike="sngStrike" dirty="0" smtClean="0">
                <a:solidFill>
                  <a:srgbClr val="EBF5FF"/>
                </a:solidFill>
                <a:latin typeface="Times New Roman" pitchFamily="18" charset="0"/>
                <a:cs typeface="Times New Roman" pitchFamily="18" charset="0"/>
              </a:rPr>
              <a:t>-</a:t>
            </a:r>
            <a:r>
              <a:rPr lang="en-US" sz="3000" dirty="0" smtClean="0">
                <a:solidFill>
                  <a:srgbClr val="EBF5FF"/>
                </a:solidFill>
                <a:latin typeface="Times New Roman" pitchFamily="18" charset="0"/>
                <a:cs typeface="Times New Roman" pitchFamily="18" charset="0"/>
              </a:rPr>
              <a:t>competitive and violent behavior </a:t>
            </a:r>
          </a:p>
          <a:p>
            <a:pPr marL="236538" indent="-236538"/>
            <a:r>
              <a:rPr lang="en-US" sz="3000" dirty="0" smtClean="0">
                <a:solidFill>
                  <a:srgbClr val="EBF5FF"/>
                </a:solidFill>
                <a:latin typeface="Times New Roman" pitchFamily="18" charset="0"/>
                <a:cs typeface="Times New Roman" pitchFamily="18" charset="0"/>
              </a:rPr>
              <a:t> </a:t>
            </a:r>
          </a:p>
          <a:p>
            <a:pPr marL="236538" lvl="0" indent="-236538">
              <a:buFont typeface="Arial" pitchFamily="34" charset="0"/>
              <a:buChar char="•"/>
            </a:pPr>
            <a:r>
              <a:rPr lang="en-US" sz="3000" i="1" dirty="0" smtClean="0">
                <a:solidFill>
                  <a:srgbClr val="EBF5FF"/>
                </a:solidFill>
                <a:latin typeface="Times New Roman" pitchFamily="18" charset="0"/>
                <a:cs typeface="Times New Roman" pitchFamily="18" charset="0"/>
              </a:rPr>
              <a:t>Labor Management Relations Act (Taft</a:t>
            </a:r>
            <a:r>
              <a:rPr lang="en-US" sz="3000" i="1" strike="sngStrike" dirty="0" smtClean="0">
                <a:solidFill>
                  <a:srgbClr val="EBF5FF"/>
                </a:solidFill>
                <a:latin typeface="Times New Roman" pitchFamily="18" charset="0"/>
                <a:cs typeface="Times New Roman" pitchFamily="18" charset="0"/>
              </a:rPr>
              <a:t>-</a:t>
            </a:r>
            <a:r>
              <a:rPr lang="en-US" sz="3000" i="1" dirty="0" smtClean="0">
                <a:solidFill>
                  <a:srgbClr val="EBF5FF"/>
                </a:solidFill>
                <a:latin typeface="Times New Roman" pitchFamily="18" charset="0"/>
                <a:cs typeface="Times New Roman" pitchFamily="18" charset="0"/>
              </a:rPr>
              <a:t>–Hartley) (1947)</a:t>
            </a:r>
            <a:r>
              <a:rPr lang="en-US" sz="3000" dirty="0" smtClean="0">
                <a:solidFill>
                  <a:srgbClr val="EBF5FF"/>
                </a:solidFill>
                <a:latin typeface="Times New Roman" pitchFamily="18" charset="0"/>
                <a:cs typeface="Times New Roman" pitchFamily="18" charset="0"/>
              </a:rPr>
              <a:t> defined </a:t>
            </a:r>
            <a:r>
              <a:rPr lang="en-US" sz="3000" dirty="0" smtClean="0">
                <a:solidFill>
                  <a:srgbClr val="EBF5FF"/>
                </a:solidFill>
                <a:latin typeface="Times New Roman" pitchFamily="18" charset="0"/>
                <a:cs typeface="Times New Roman" pitchFamily="18" charset="0"/>
              </a:rPr>
              <a:t>“Unfair Union </a:t>
            </a:r>
            <a:r>
              <a:rPr lang="en-US" sz="3000" dirty="0" smtClean="0">
                <a:solidFill>
                  <a:srgbClr val="EBF5FF"/>
                </a:solidFill>
                <a:latin typeface="Times New Roman" pitchFamily="18" charset="0"/>
                <a:cs typeface="Times New Roman" pitchFamily="18" charset="0"/>
              </a:rPr>
              <a:t>Labor Practices”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ubtitle 2"/>
          <p:cNvSpPr txBox="1">
            <a:spLocks/>
          </p:cNvSpPr>
          <p:nvPr/>
        </p:nvSpPr>
        <p:spPr>
          <a:xfrm>
            <a:off x="457200" y="1295400"/>
            <a:ext cx="8458200" cy="2971800"/>
          </a:xfrm>
          <a:prstGeom prst="rect">
            <a:avLst/>
          </a:prstGeom>
        </p:spPr>
        <p:txBody>
          <a:bodyPr vert="horz" lIns="91440" tIns="45720" rIns="91440" bIns="45720" rtlCol="0">
            <a:noAutofit/>
          </a:bodyPr>
          <a:lstStyle/>
          <a:p>
            <a:r>
              <a:rPr lang="en-US" sz="4400" dirty="0" smtClean="0">
                <a:solidFill>
                  <a:srgbClr val="EBF5FF"/>
                </a:solidFill>
                <a:latin typeface="Arial" pitchFamily="34" charset="0"/>
                <a:cs typeface="Arial" pitchFamily="34" charset="0"/>
              </a:rPr>
              <a:t>Working Condition Improvements</a:t>
            </a:r>
          </a:p>
          <a:p>
            <a:r>
              <a:rPr lang="en-US" sz="4400" dirty="0" smtClean="0">
                <a:solidFill>
                  <a:srgbClr val="EBF5FF"/>
                </a:solidFill>
                <a:latin typeface="Arial" pitchFamily="34" charset="0"/>
                <a:cs typeface="Arial" pitchFamily="34" charset="0"/>
              </a:rPr>
              <a:t>Became Law for All Workers</a:t>
            </a:r>
          </a:p>
        </p:txBody>
      </p: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ubtitle 2"/>
          <p:cNvSpPr txBox="1">
            <a:spLocks/>
          </p:cNvSpPr>
          <p:nvPr/>
        </p:nvSpPr>
        <p:spPr>
          <a:xfrm>
            <a:off x="381000" y="838200"/>
            <a:ext cx="7086600" cy="838200"/>
          </a:xfrm>
          <a:prstGeom prst="rect">
            <a:avLst/>
          </a:prstGeom>
        </p:spPr>
        <p:txBody>
          <a:bodyPr vert="horz" lIns="91440" tIns="45720" rIns="91440" bIns="45720" rtlCol="0">
            <a:noAutofit/>
          </a:bodyPr>
          <a:lstStyle/>
          <a:p>
            <a:r>
              <a:rPr lang="en-US" sz="3200" dirty="0" smtClean="0">
                <a:solidFill>
                  <a:srgbClr val="EBF5FF"/>
                </a:solidFill>
                <a:latin typeface="Arial" pitchFamily="34" charset="0"/>
                <a:cs typeface="Arial" pitchFamily="34" charset="0"/>
              </a:rPr>
              <a:t>Workweek and hiring standardized</a:t>
            </a:r>
            <a:endParaRPr lang="en-US" sz="3200" b="1" dirty="0" smtClean="0">
              <a:solidFill>
                <a:srgbClr val="EBF5FF"/>
              </a:solidFill>
              <a:latin typeface="Arial" pitchFamily="34" charset="0"/>
              <a:cs typeface="Arial" pitchFamily="34" charset="0"/>
            </a:endParaRPr>
          </a:p>
        </p:txBody>
      </p: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9" name="Rectangle 8"/>
          <p:cNvSpPr/>
          <p:nvPr/>
        </p:nvSpPr>
        <p:spPr>
          <a:xfrm>
            <a:off x="457200" y="1752600"/>
            <a:ext cx="7772400" cy="3554819"/>
          </a:xfrm>
          <a:prstGeom prst="rect">
            <a:avLst/>
          </a:prstGeom>
        </p:spPr>
        <p:txBody>
          <a:bodyPr wrap="square">
            <a:spAutoFit/>
          </a:bodyPr>
          <a:lstStyle/>
          <a:p>
            <a:pPr marL="236538" lvl="0" indent="-236538">
              <a:lnSpc>
                <a:spcPct val="150000"/>
              </a:lnSpc>
              <a:buFont typeface="Arial" pitchFamily="34" charset="0"/>
              <a:buChar char="•"/>
              <a:tabLst>
                <a:tab pos="5202238" algn="l"/>
              </a:tabLst>
            </a:pPr>
            <a:r>
              <a:rPr lang="en-US" sz="3000" i="1" dirty="0" smtClean="0">
                <a:solidFill>
                  <a:srgbClr val="EBF5FF"/>
                </a:solidFill>
                <a:latin typeface="Times New Roman" pitchFamily="18" charset="0"/>
                <a:cs typeface="Times New Roman" pitchFamily="18" charset="0"/>
              </a:rPr>
              <a:t>Fair Labor Standards Act (1938)</a:t>
            </a:r>
            <a:r>
              <a:rPr lang="en-US" sz="3000" dirty="0" smtClean="0">
                <a:solidFill>
                  <a:srgbClr val="EBF5FF"/>
                </a:solidFill>
                <a:latin typeface="Times New Roman" pitchFamily="18" charset="0"/>
                <a:cs typeface="Times New Roman" pitchFamily="18" charset="0"/>
              </a:rPr>
              <a:t> mandated overtime pay for workweeks over 40 hours</a:t>
            </a:r>
            <a:endParaRPr lang="en-US" sz="3000" b="1" dirty="0" smtClean="0">
              <a:solidFill>
                <a:srgbClr val="EBF5FF"/>
              </a:solidFill>
              <a:latin typeface="Times New Roman" pitchFamily="18" charset="0"/>
              <a:cs typeface="Times New Roman" pitchFamily="18" charset="0"/>
            </a:endParaRPr>
          </a:p>
          <a:p>
            <a:pPr marL="236538" indent="-236538">
              <a:lnSpc>
                <a:spcPct val="150000"/>
              </a:lnSpc>
              <a:tabLst>
                <a:tab pos="5202238" algn="l"/>
              </a:tabLst>
            </a:pPr>
            <a:r>
              <a:rPr lang="en-US" sz="3000" i="1" dirty="0" smtClean="0">
                <a:solidFill>
                  <a:srgbClr val="EBF5FF"/>
                </a:solidFill>
                <a:latin typeface="Times New Roman" pitchFamily="18" charset="0"/>
                <a:cs typeface="Times New Roman" pitchFamily="18" charset="0"/>
              </a:rPr>
              <a:t> </a:t>
            </a:r>
            <a:endParaRPr lang="en-US" sz="3000" dirty="0" smtClean="0">
              <a:solidFill>
                <a:srgbClr val="EBF5FF"/>
              </a:solidFill>
              <a:latin typeface="Times New Roman" pitchFamily="18" charset="0"/>
              <a:cs typeface="Times New Roman" pitchFamily="18" charset="0"/>
            </a:endParaRPr>
          </a:p>
          <a:p>
            <a:pPr marL="236538" lvl="0" indent="-236538">
              <a:lnSpc>
                <a:spcPct val="150000"/>
              </a:lnSpc>
              <a:buFont typeface="Arial" pitchFamily="34" charset="0"/>
              <a:buChar char="•"/>
              <a:tabLst>
                <a:tab pos="5202238" algn="l"/>
              </a:tabLst>
            </a:pPr>
            <a:r>
              <a:rPr lang="en-US" sz="3000" i="1" dirty="0" smtClean="0">
                <a:solidFill>
                  <a:srgbClr val="EBF5FF"/>
                </a:solidFill>
                <a:latin typeface="Times New Roman" pitchFamily="18" charset="0"/>
                <a:cs typeface="Times New Roman" pitchFamily="18" charset="0"/>
              </a:rPr>
              <a:t>Title IV Civil Rights Act (1964)</a:t>
            </a:r>
            <a:r>
              <a:rPr lang="en-US" sz="3000" dirty="0" smtClean="0">
                <a:solidFill>
                  <a:srgbClr val="EBF5FF"/>
                </a:solidFill>
                <a:latin typeface="Times New Roman" pitchFamily="18" charset="0"/>
                <a:cs typeface="Times New Roman" pitchFamily="18" charset="0"/>
              </a:rPr>
              <a:t> prohibited discrimination for race, sex, or creed</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ubtitle 2"/>
          <p:cNvSpPr txBox="1">
            <a:spLocks/>
          </p:cNvSpPr>
          <p:nvPr/>
        </p:nvSpPr>
        <p:spPr>
          <a:xfrm>
            <a:off x="381000" y="838200"/>
            <a:ext cx="8763000" cy="838200"/>
          </a:xfrm>
          <a:prstGeom prst="rect">
            <a:avLst/>
          </a:prstGeom>
        </p:spPr>
        <p:txBody>
          <a:bodyPr vert="horz" lIns="91440" tIns="45720" rIns="91440" bIns="45720" rtlCol="0">
            <a:noAutofit/>
          </a:bodyPr>
          <a:lstStyle/>
          <a:p>
            <a:r>
              <a:rPr lang="en-US" sz="3200" i="1" dirty="0" smtClean="0">
                <a:solidFill>
                  <a:srgbClr val="EBF5FF"/>
                </a:solidFill>
                <a:latin typeface="Arial" pitchFamily="34" charset="0"/>
                <a:cs typeface="Arial" pitchFamily="34" charset="0"/>
              </a:rPr>
              <a:t>OSHA (Occupational Safety and Health</a:t>
            </a:r>
          </a:p>
          <a:p>
            <a:r>
              <a:rPr lang="en-US" sz="3200" i="1" dirty="0" smtClean="0">
                <a:solidFill>
                  <a:srgbClr val="EBF5FF"/>
                </a:solidFill>
                <a:latin typeface="Arial" pitchFamily="34" charset="0"/>
                <a:cs typeface="Arial" pitchFamily="34" charset="0"/>
              </a:rPr>
              <a:t>Act) 1970</a:t>
            </a:r>
            <a:r>
              <a:rPr lang="en-US" sz="3200" b="1" dirty="0" smtClean="0">
                <a:solidFill>
                  <a:srgbClr val="EBF5FF"/>
                </a:solidFill>
                <a:latin typeface="Arial" pitchFamily="34" charset="0"/>
                <a:cs typeface="Arial" pitchFamily="34" charset="0"/>
              </a:rPr>
              <a:t> </a:t>
            </a:r>
            <a:r>
              <a:rPr lang="en-US" sz="3200" dirty="0" smtClean="0">
                <a:solidFill>
                  <a:srgbClr val="EBF5FF"/>
                </a:solidFill>
                <a:latin typeface="Arial" pitchFamily="34" charset="0"/>
                <a:cs typeface="Arial" pitchFamily="34" charset="0"/>
              </a:rPr>
              <a:t>established</a:t>
            </a:r>
          </a:p>
        </p:txBody>
      </p: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9" name="Rectangle 8"/>
          <p:cNvSpPr/>
          <p:nvPr/>
        </p:nvSpPr>
        <p:spPr>
          <a:xfrm>
            <a:off x="457200" y="2286000"/>
            <a:ext cx="8229600" cy="2400657"/>
          </a:xfrm>
          <a:prstGeom prst="rect">
            <a:avLst/>
          </a:prstGeom>
        </p:spPr>
        <p:txBody>
          <a:bodyPr wrap="square">
            <a:spAutoFit/>
          </a:bodyPr>
          <a:lstStyle/>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Safety standards</a:t>
            </a:r>
          </a:p>
          <a:p>
            <a:pPr marL="236538" indent="-236538"/>
            <a:r>
              <a:rPr lang="en-US" sz="3000" dirty="0" smtClean="0">
                <a:solidFill>
                  <a:srgbClr val="EBF5FF"/>
                </a:solidFill>
                <a:latin typeface="Times New Roman" pitchFamily="18" charset="0"/>
                <a:cs typeface="Times New Roman" pitchFamily="18" charset="0"/>
              </a:rPr>
              <a:t> </a:t>
            </a:r>
          </a:p>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Employer record keeping, administrative protocols</a:t>
            </a:r>
          </a:p>
          <a:p>
            <a:pPr marL="236538" indent="-236538"/>
            <a:r>
              <a:rPr lang="en-US" sz="3000" dirty="0" smtClean="0">
                <a:solidFill>
                  <a:srgbClr val="EBF5FF"/>
                </a:solidFill>
                <a:latin typeface="Times New Roman" pitchFamily="18" charset="0"/>
                <a:cs typeface="Times New Roman" pitchFamily="18" charset="0"/>
              </a:rPr>
              <a:t> </a:t>
            </a:r>
          </a:p>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Methods to adjudicate claims of unsafe conditions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ubtitle 2"/>
          <p:cNvSpPr txBox="1">
            <a:spLocks/>
          </p:cNvSpPr>
          <p:nvPr/>
        </p:nvSpPr>
        <p:spPr>
          <a:xfrm>
            <a:off x="381000" y="762000"/>
            <a:ext cx="8763000" cy="914400"/>
          </a:xfrm>
          <a:prstGeom prst="rect">
            <a:avLst/>
          </a:prstGeom>
        </p:spPr>
        <p:txBody>
          <a:bodyPr vert="horz" lIns="91440" tIns="45720" rIns="91440" bIns="45720" rtlCol="0">
            <a:noAutofit/>
          </a:bodyPr>
          <a:lstStyle/>
          <a:p>
            <a:r>
              <a:rPr lang="en-US" sz="3200" dirty="0" smtClean="0">
                <a:solidFill>
                  <a:srgbClr val="EBF5FF"/>
                </a:solidFill>
                <a:latin typeface="Arial" pitchFamily="34" charset="0"/>
                <a:cs typeface="Arial" pitchFamily="34" charset="0"/>
              </a:rPr>
              <a:t>Benefits were regulated and protected</a:t>
            </a:r>
          </a:p>
        </p:txBody>
      </p: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9" name="Rectangle 8"/>
          <p:cNvSpPr/>
          <p:nvPr/>
        </p:nvSpPr>
        <p:spPr>
          <a:xfrm>
            <a:off x="381000" y="1828800"/>
            <a:ext cx="8001000" cy="2400657"/>
          </a:xfrm>
          <a:prstGeom prst="rect">
            <a:avLst/>
          </a:prstGeom>
        </p:spPr>
        <p:txBody>
          <a:bodyPr wrap="square">
            <a:spAutoFit/>
          </a:bodyPr>
          <a:lstStyle/>
          <a:p>
            <a:pPr marL="236538" lvl="0" indent="-236538">
              <a:buFont typeface="Arial" pitchFamily="34" charset="0"/>
              <a:buChar char="•"/>
            </a:pPr>
            <a:r>
              <a:rPr lang="en-US" sz="3000" i="1" dirty="0" smtClean="0">
                <a:solidFill>
                  <a:srgbClr val="EBF5FF"/>
                </a:solidFill>
                <a:latin typeface="Times New Roman" pitchFamily="18" charset="0"/>
                <a:cs typeface="Times New Roman" pitchFamily="18" charset="0"/>
              </a:rPr>
              <a:t>ERISA (Employee Retirement Income Security Act) (1974)</a:t>
            </a:r>
            <a:r>
              <a:rPr lang="en-US" sz="3000" dirty="0" smtClean="0">
                <a:solidFill>
                  <a:srgbClr val="EBF5FF"/>
                </a:solidFill>
                <a:latin typeface="Times New Roman" pitchFamily="18" charset="0"/>
                <a:cs typeface="Times New Roman" pitchFamily="18" charset="0"/>
              </a:rPr>
              <a:t> regulates employer pension plans </a:t>
            </a:r>
          </a:p>
          <a:p>
            <a:pPr marL="236538" indent="-236538"/>
            <a:r>
              <a:rPr lang="en-US" sz="3000" dirty="0" smtClean="0">
                <a:solidFill>
                  <a:srgbClr val="EBF5FF"/>
                </a:solidFill>
                <a:latin typeface="Times New Roman" pitchFamily="18" charset="0"/>
                <a:cs typeface="Times New Roman" pitchFamily="18" charset="0"/>
              </a:rPr>
              <a:t> </a:t>
            </a:r>
          </a:p>
          <a:p>
            <a:pPr marL="236538" lvl="0" indent="-236538">
              <a:buFont typeface="Arial" pitchFamily="34" charset="0"/>
              <a:buChar char="•"/>
            </a:pPr>
            <a:r>
              <a:rPr lang="en-US" sz="3000" i="1" dirty="0" smtClean="0">
                <a:solidFill>
                  <a:srgbClr val="EBF5FF"/>
                </a:solidFill>
                <a:latin typeface="Times New Roman" pitchFamily="18" charset="0"/>
                <a:cs typeface="Times New Roman" pitchFamily="18" charset="0"/>
              </a:rPr>
              <a:t>Pension Benefit Guarantee Corporation (1974)</a:t>
            </a:r>
            <a:r>
              <a:rPr lang="en-US" sz="3000" dirty="0" smtClean="0">
                <a:solidFill>
                  <a:srgbClr val="EBF5FF"/>
                </a:solidFill>
                <a:latin typeface="Times New Roman" pitchFamily="18" charset="0"/>
                <a:cs typeface="Times New Roman" pitchFamily="18" charset="0"/>
              </a:rPr>
              <a:t> guarantees a portion of employer pension plans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ubtitle 2"/>
          <p:cNvSpPr txBox="1">
            <a:spLocks/>
          </p:cNvSpPr>
          <p:nvPr/>
        </p:nvSpPr>
        <p:spPr>
          <a:xfrm>
            <a:off x="381000" y="838200"/>
            <a:ext cx="8763000" cy="838200"/>
          </a:xfrm>
          <a:prstGeom prst="rect">
            <a:avLst/>
          </a:prstGeom>
        </p:spPr>
        <p:txBody>
          <a:bodyPr vert="horz" lIns="91440" tIns="45720" rIns="91440" bIns="45720" rtlCol="0">
            <a:noAutofit/>
          </a:bodyPr>
          <a:lstStyle/>
          <a:p>
            <a:r>
              <a:rPr lang="en-US" sz="3200" dirty="0" smtClean="0">
                <a:solidFill>
                  <a:srgbClr val="EBF5FF"/>
                </a:solidFill>
                <a:latin typeface="Arial" pitchFamily="34" charset="0"/>
                <a:cs typeface="Arial" pitchFamily="34" charset="0"/>
              </a:rPr>
              <a:t>With these improvements for entire workforce</a:t>
            </a:r>
          </a:p>
        </p:txBody>
      </p: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9" name="Rectangle 8"/>
          <p:cNvSpPr/>
          <p:nvPr/>
        </p:nvSpPr>
        <p:spPr>
          <a:xfrm>
            <a:off x="381000" y="1905000"/>
            <a:ext cx="8458200" cy="2862322"/>
          </a:xfrm>
          <a:prstGeom prst="rect">
            <a:avLst/>
          </a:prstGeom>
        </p:spPr>
        <p:txBody>
          <a:bodyPr wrap="square">
            <a:spAutoFit/>
          </a:bodyPr>
          <a:lstStyle/>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Unions provided fewer unique benefit to workers</a:t>
            </a:r>
          </a:p>
          <a:p>
            <a:pPr marL="236538" indent="-236538"/>
            <a:endParaRPr lang="en-US" sz="3000" dirty="0" smtClean="0">
              <a:solidFill>
                <a:srgbClr val="EBF5FF"/>
              </a:solidFill>
              <a:latin typeface="Times New Roman" pitchFamily="18" charset="0"/>
              <a:cs typeface="Times New Roman" pitchFamily="18" charset="0"/>
            </a:endParaRPr>
          </a:p>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Competitive advantage reduced</a:t>
            </a:r>
          </a:p>
          <a:p>
            <a:pPr marL="236538" indent="-236538"/>
            <a:endParaRPr lang="en-US" sz="3000" dirty="0" smtClean="0">
              <a:solidFill>
                <a:srgbClr val="EBF5FF"/>
              </a:solidFill>
              <a:latin typeface="Times New Roman" pitchFamily="18" charset="0"/>
              <a:cs typeface="Times New Roman" pitchFamily="18" charset="0"/>
            </a:endParaRPr>
          </a:p>
          <a:p>
            <a:pPr marL="236538" indent="-236538">
              <a:buFont typeface="Arial" pitchFamily="34" charset="0"/>
              <a:buChar char="•"/>
            </a:pPr>
            <a:r>
              <a:rPr lang="en-US" sz="3000" dirty="0" smtClean="0">
                <a:solidFill>
                  <a:srgbClr val="EBF5FF"/>
                </a:solidFill>
                <a:latin typeface="Times New Roman" pitchFamily="18" charset="0"/>
                <a:cs typeface="Times New Roman" pitchFamily="18" charset="0"/>
              </a:rPr>
              <a:t>But union administrative costs remained, </a:t>
            </a:r>
          </a:p>
          <a:p>
            <a:pPr marL="236538" indent="-4763"/>
            <a:r>
              <a:rPr lang="en-US" sz="3000" dirty="0" smtClean="0">
                <a:solidFill>
                  <a:srgbClr val="EBF5FF"/>
                </a:solidFill>
                <a:latin typeface="Times New Roman" pitchFamily="18" charset="0"/>
                <a:cs typeface="Times New Roman" pitchFamily="18" charset="0"/>
              </a:rPr>
              <a:t>further reducing competitiveness</a:t>
            </a:r>
            <a:endParaRPr lang="en-US" sz="3000" dirty="0">
              <a:solidFill>
                <a:srgbClr val="EBF5FF"/>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ubtitle 2"/>
          <p:cNvSpPr txBox="1">
            <a:spLocks/>
          </p:cNvSpPr>
          <p:nvPr/>
        </p:nvSpPr>
        <p:spPr>
          <a:xfrm>
            <a:off x="457200" y="1371600"/>
            <a:ext cx="8686800" cy="1143000"/>
          </a:xfrm>
          <a:prstGeom prst="rect">
            <a:avLst/>
          </a:prstGeom>
        </p:spPr>
        <p:txBody>
          <a:bodyPr vert="horz" lIns="91440" tIns="45720" rIns="91440" bIns="45720" rtlCol="0">
            <a:noAutofit/>
          </a:bodyPr>
          <a:lstStyle/>
          <a:p>
            <a:r>
              <a:rPr lang="en-US" sz="4400" dirty="0" smtClean="0">
                <a:solidFill>
                  <a:srgbClr val="EBF5FF"/>
                </a:solidFill>
                <a:latin typeface="Arial" pitchFamily="34" charset="0"/>
                <a:cs typeface="Arial" pitchFamily="34" charset="0"/>
              </a:rPr>
              <a:t>Present Labor Practices </a:t>
            </a:r>
          </a:p>
          <a:p>
            <a:r>
              <a:rPr lang="en-US" sz="4400" dirty="0" smtClean="0">
                <a:solidFill>
                  <a:srgbClr val="EBF5FF"/>
                </a:solidFill>
                <a:latin typeface="Arial" pitchFamily="34" charset="0"/>
                <a:cs typeface="Arial" pitchFamily="34" charset="0"/>
              </a:rPr>
              <a:t>and Terms</a:t>
            </a:r>
            <a:r>
              <a:rPr lang="en-US" sz="4400" strike="sngStrike" dirty="0" smtClean="0">
                <a:solidFill>
                  <a:srgbClr val="EBF5FF"/>
                </a:solidFill>
                <a:latin typeface="Arial" pitchFamily="34" charset="0"/>
                <a:cs typeface="Arial" pitchFamily="34" charset="0"/>
              </a:rPr>
              <a:t> </a:t>
            </a:r>
            <a:endParaRPr lang="en-US" sz="4400" dirty="0" smtClean="0">
              <a:solidFill>
                <a:srgbClr val="EBF5FF"/>
              </a:solidFill>
              <a:latin typeface="Arial" pitchFamily="34" charset="0"/>
              <a:cs typeface="Arial" pitchFamily="34" charset="0"/>
            </a:endParaRPr>
          </a:p>
        </p:txBody>
      </p: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ubtitle 2"/>
          <p:cNvSpPr txBox="1">
            <a:spLocks/>
          </p:cNvSpPr>
          <p:nvPr/>
        </p:nvSpPr>
        <p:spPr>
          <a:xfrm>
            <a:off x="457200" y="381000"/>
            <a:ext cx="8305800" cy="6096000"/>
          </a:xfrm>
          <a:prstGeom prst="rect">
            <a:avLst/>
          </a:prstGeom>
        </p:spPr>
        <p:txBody>
          <a:bodyPr vert="horz" lIns="91440" tIns="45720" rIns="91440" bIns="45720" rtlCol="0">
            <a:noAutofit/>
          </a:bodyPr>
          <a:lstStyle/>
          <a:p>
            <a:r>
              <a:rPr lang="en-US" sz="3100" dirty="0" smtClean="0">
                <a:solidFill>
                  <a:srgbClr val="EBF5FF"/>
                </a:solidFill>
                <a:latin typeface="Arial" pitchFamily="34" charset="0"/>
                <a:cs typeface="Arial" pitchFamily="34" charset="0"/>
              </a:rPr>
              <a:t>Union shop — all hires must promptly join the union</a:t>
            </a:r>
          </a:p>
          <a:p>
            <a:r>
              <a:rPr lang="en-US" sz="3100" b="1" dirty="0" smtClean="0">
                <a:solidFill>
                  <a:srgbClr val="EBF5FF"/>
                </a:solidFill>
                <a:latin typeface="Arial" pitchFamily="34" charset="0"/>
                <a:cs typeface="Arial" pitchFamily="34" charset="0"/>
              </a:rPr>
              <a:t> </a:t>
            </a:r>
            <a:endParaRPr lang="en-US" sz="3100" dirty="0" smtClean="0">
              <a:solidFill>
                <a:srgbClr val="EBF5FF"/>
              </a:solidFill>
              <a:latin typeface="Arial" pitchFamily="34" charset="0"/>
              <a:cs typeface="Arial" pitchFamily="34" charset="0"/>
            </a:endParaRPr>
          </a:p>
          <a:p>
            <a:r>
              <a:rPr lang="en-US" sz="3100" dirty="0" smtClean="0">
                <a:solidFill>
                  <a:srgbClr val="EBF5FF"/>
                </a:solidFill>
                <a:latin typeface="Arial" pitchFamily="34" charset="0"/>
                <a:cs typeface="Arial" pitchFamily="34" charset="0"/>
              </a:rPr>
              <a:t>Open shop — Union or non</a:t>
            </a:r>
            <a:r>
              <a:rPr lang="en-US" sz="3100" strike="sngStrike" dirty="0" smtClean="0">
                <a:solidFill>
                  <a:srgbClr val="EBF5FF"/>
                </a:solidFill>
                <a:latin typeface="Arial" pitchFamily="34" charset="0"/>
                <a:cs typeface="Arial" pitchFamily="34" charset="0"/>
              </a:rPr>
              <a:t>-</a:t>
            </a:r>
            <a:r>
              <a:rPr lang="en-US" sz="3100" dirty="0" smtClean="0">
                <a:solidFill>
                  <a:srgbClr val="EBF5FF"/>
                </a:solidFill>
                <a:latin typeface="Arial" pitchFamily="34" charset="0"/>
                <a:cs typeface="Arial" pitchFamily="34" charset="0"/>
              </a:rPr>
              <a:t>union employees employed, but non-union members not represented by union</a:t>
            </a:r>
            <a:r>
              <a:rPr lang="en-US" sz="3100" strike="sngStrike" dirty="0" smtClean="0">
                <a:solidFill>
                  <a:srgbClr val="EBF5FF"/>
                </a:solidFill>
                <a:latin typeface="Arial" pitchFamily="34" charset="0"/>
                <a:cs typeface="Arial" pitchFamily="34" charset="0"/>
              </a:rPr>
              <a:t> </a:t>
            </a:r>
            <a:endParaRPr lang="en-US" sz="3100" dirty="0" smtClean="0">
              <a:solidFill>
                <a:srgbClr val="EBF5FF"/>
              </a:solidFill>
              <a:latin typeface="Arial" pitchFamily="34" charset="0"/>
              <a:cs typeface="Arial" pitchFamily="34" charset="0"/>
            </a:endParaRPr>
          </a:p>
          <a:p>
            <a:r>
              <a:rPr lang="en-US" sz="3100" b="1" dirty="0" smtClean="0">
                <a:solidFill>
                  <a:srgbClr val="EBF5FF"/>
                </a:solidFill>
                <a:latin typeface="Arial" pitchFamily="34" charset="0"/>
                <a:cs typeface="Arial" pitchFamily="34" charset="0"/>
              </a:rPr>
              <a:t>  </a:t>
            </a:r>
          </a:p>
          <a:p>
            <a:r>
              <a:rPr lang="en-US" sz="3100" dirty="0" smtClean="0">
                <a:solidFill>
                  <a:srgbClr val="EBF5FF"/>
                </a:solidFill>
                <a:latin typeface="Arial" pitchFamily="34" charset="0"/>
                <a:cs typeface="Arial" pitchFamily="34" charset="0"/>
              </a:rPr>
              <a:t>Right to work </a:t>
            </a:r>
            <a:r>
              <a:rPr lang="en-US" sz="3100" i="1" dirty="0" smtClean="0">
                <a:solidFill>
                  <a:srgbClr val="EBF5FF"/>
                </a:solidFill>
                <a:latin typeface="Arial" pitchFamily="34" charset="0"/>
                <a:cs typeface="Arial" pitchFamily="34" charset="0"/>
              </a:rPr>
              <a:t>— </a:t>
            </a:r>
            <a:r>
              <a:rPr lang="en-US" sz="3100" dirty="0" smtClean="0">
                <a:solidFill>
                  <a:srgbClr val="EBF5FF"/>
                </a:solidFill>
                <a:latin typeface="Arial" pitchFamily="34" charset="0"/>
                <a:cs typeface="Arial" pitchFamily="34" charset="0"/>
              </a:rPr>
              <a:t>states ban requirements for union membership and union shop agreements</a:t>
            </a:r>
          </a:p>
        </p:txBody>
      </p: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ubtitle 2"/>
          <p:cNvSpPr txBox="1">
            <a:spLocks/>
          </p:cNvSpPr>
          <p:nvPr/>
        </p:nvSpPr>
        <p:spPr>
          <a:xfrm>
            <a:off x="457200" y="990600"/>
            <a:ext cx="8458200" cy="4953000"/>
          </a:xfrm>
          <a:prstGeom prst="rect">
            <a:avLst/>
          </a:prstGeom>
        </p:spPr>
        <p:txBody>
          <a:bodyPr vert="horz" lIns="91440" tIns="45720" rIns="91440" bIns="45720" rtlCol="0">
            <a:noAutofit/>
          </a:bodyPr>
          <a:lstStyle/>
          <a:p>
            <a:pPr indent="-228600">
              <a:tabLst>
                <a:tab pos="457200" algn="l"/>
              </a:tabLst>
            </a:pPr>
            <a:r>
              <a:rPr lang="en-US" sz="4400" dirty="0" smtClean="0">
                <a:solidFill>
                  <a:srgbClr val="EBF5FF"/>
                </a:solidFill>
                <a:latin typeface="Arial" pitchFamily="34" charset="0"/>
                <a:cs typeface="Arial" pitchFamily="34" charset="0"/>
              </a:rPr>
              <a:t>Project Design </a:t>
            </a:r>
            <a:r>
              <a:rPr lang="en-US" sz="4400" strike="sngStrike" dirty="0" smtClean="0">
                <a:solidFill>
                  <a:srgbClr val="EBF5FF"/>
                </a:solidFill>
                <a:latin typeface="Arial" pitchFamily="34" charset="0"/>
                <a:cs typeface="Arial" pitchFamily="34" charset="0"/>
              </a:rPr>
              <a:t>–</a:t>
            </a:r>
            <a:r>
              <a:rPr lang="en-US" sz="4400" dirty="0" smtClean="0">
                <a:solidFill>
                  <a:srgbClr val="EBF5FF"/>
                </a:solidFill>
                <a:latin typeface="Arial" pitchFamily="34" charset="0"/>
                <a:cs typeface="Arial" pitchFamily="34" charset="0"/>
              </a:rPr>
              <a:t> Regulations, Codes, and Standards</a:t>
            </a:r>
            <a:endParaRPr lang="en-US" sz="4400" dirty="0">
              <a:solidFill>
                <a:srgbClr val="EBF5FF"/>
              </a:solidFill>
              <a:latin typeface="Arial" charset="0"/>
            </a:endParaRPr>
          </a:p>
        </p:txBody>
      </p: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ubtitle 2"/>
          <p:cNvSpPr txBox="1">
            <a:spLocks/>
          </p:cNvSpPr>
          <p:nvPr/>
        </p:nvSpPr>
        <p:spPr>
          <a:xfrm>
            <a:off x="533400" y="914400"/>
            <a:ext cx="6019800" cy="914400"/>
          </a:xfrm>
          <a:prstGeom prst="rect">
            <a:avLst/>
          </a:prstGeom>
        </p:spPr>
        <p:txBody>
          <a:bodyPr vert="horz" lIns="91440" tIns="45720" rIns="91440" bIns="45720" rtlCol="0">
            <a:noAutofit/>
          </a:bodyPr>
          <a:lstStyle/>
          <a:p>
            <a:r>
              <a:rPr lang="en-US" sz="3200" dirty="0" smtClean="0">
                <a:solidFill>
                  <a:srgbClr val="EBF5FF"/>
                </a:solidFill>
                <a:latin typeface="Arial" pitchFamily="34" charset="0"/>
                <a:cs typeface="Arial" pitchFamily="34" charset="0"/>
              </a:rPr>
              <a:t>Analyze in the order:</a:t>
            </a:r>
            <a:endParaRPr lang="en-US" sz="3200" b="1" dirty="0" smtClean="0">
              <a:solidFill>
                <a:srgbClr val="EBF5FF"/>
              </a:solidFill>
              <a:latin typeface="Arial" pitchFamily="34" charset="0"/>
              <a:cs typeface="Arial" pitchFamily="34" charset="0"/>
            </a:endParaRPr>
          </a:p>
        </p:txBody>
      </p: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9" name="Rectangle 8"/>
          <p:cNvSpPr/>
          <p:nvPr/>
        </p:nvSpPr>
        <p:spPr>
          <a:xfrm>
            <a:off x="457200" y="1981200"/>
            <a:ext cx="7162800" cy="3323987"/>
          </a:xfrm>
          <a:prstGeom prst="rect">
            <a:avLst/>
          </a:prstGeom>
        </p:spPr>
        <p:txBody>
          <a:bodyPr wrap="square">
            <a:spAutoFit/>
          </a:bodyPr>
          <a:lstStyle/>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Zoning</a:t>
            </a:r>
            <a:endParaRPr lang="en-US" sz="3000" b="1" dirty="0" smtClean="0">
              <a:solidFill>
                <a:srgbClr val="EBF5FF"/>
              </a:solidFill>
              <a:latin typeface="Times New Roman" pitchFamily="18" charset="0"/>
              <a:cs typeface="Times New Roman" pitchFamily="18" charset="0"/>
            </a:endParaRPr>
          </a:p>
          <a:p>
            <a:pPr marL="236538" indent="-236538"/>
            <a:r>
              <a:rPr lang="en-US" sz="3000" dirty="0" smtClean="0">
                <a:solidFill>
                  <a:srgbClr val="EBF5FF"/>
                </a:solidFill>
                <a:latin typeface="Times New Roman" pitchFamily="18" charset="0"/>
                <a:cs typeface="Times New Roman" pitchFamily="18" charset="0"/>
              </a:rPr>
              <a:t> </a:t>
            </a:r>
          </a:p>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Codes</a:t>
            </a:r>
          </a:p>
          <a:p>
            <a:pPr marL="236538" indent="-236538"/>
            <a:r>
              <a:rPr lang="en-US" sz="3000" dirty="0" smtClean="0">
                <a:solidFill>
                  <a:srgbClr val="EBF5FF"/>
                </a:solidFill>
                <a:latin typeface="Times New Roman" pitchFamily="18" charset="0"/>
                <a:cs typeface="Times New Roman" pitchFamily="18" charset="0"/>
              </a:rPr>
              <a:t> </a:t>
            </a:r>
          </a:p>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Additional regulations</a:t>
            </a:r>
          </a:p>
          <a:p>
            <a:pPr marL="236538" indent="-236538"/>
            <a:r>
              <a:rPr lang="en-US" sz="3000" dirty="0" smtClean="0">
                <a:solidFill>
                  <a:srgbClr val="EBF5FF"/>
                </a:solidFill>
                <a:latin typeface="Times New Roman" pitchFamily="18" charset="0"/>
                <a:cs typeface="Times New Roman" pitchFamily="18" charset="0"/>
              </a:rPr>
              <a:t> </a:t>
            </a:r>
          </a:p>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Voluntary standards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ubtitle 2"/>
          <p:cNvSpPr txBox="1">
            <a:spLocks/>
          </p:cNvSpPr>
          <p:nvPr/>
        </p:nvSpPr>
        <p:spPr>
          <a:xfrm>
            <a:off x="304800" y="685800"/>
            <a:ext cx="4419600" cy="990600"/>
          </a:xfrm>
          <a:prstGeom prst="rect">
            <a:avLst/>
          </a:prstGeom>
        </p:spPr>
        <p:txBody>
          <a:bodyPr vert="horz" lIns="91440" tIns="45720" rIns="91440" bIns="45720" rtlCol="0">
            <a:noAutofit/>
          </a:bodyPr>
          <a:lstStyle/>
          <a:p>
            <a:r>
              <a:rPr lang="en-US" sz="3200" dirty="0" smtClean="0">
                <a:solidFill>
                  <a:srgbClr val="EBF5FF"/>
                </a:solidFill>
                <a:latin typeface="Arial" pitchFamily="34" charset="0"/>
                <a:cs typeface="Arial" pitchFamily="34" charset="0"/>
              </a:rPr>
              <a:t>Zoning </a:t>
            </a:r>
            <a:r>
              <a:rPr lang="en-US" sz="3200" dirty="0" smtClean="0">
                <a:solidFill>
                  <a:srgbClr val="EBF5FF"/>
                </a:solidFill>
                <a:latin typeface="Arial" pitchFamily="34" charset="0"/>
                <a:cs typeface="Arial" pitchFamily="34" charset="0"/>
              </a:rPr>
              <a:t>restrictions</a:t>
            </a:r>
            <a:r>
              <a:rPr lang="en-US" sz="3200" dirty="0" smtClean="0">
                <a:solidFill>
                  <a:srgbClr val="EBF5FF"/>
                </a:solidFill>
                <a:latin typeface="Arial" pitchFamily="34" charset="0"/>
                <a:cs typeface="Arial" pitchFamily="34" charset="0"/>
              </a:rPr>
              <a:t>: </a:t>
            </a:r>
            <a:endParaRPr lang="en-US" sz="3200" b="1" dirty="0" smtClean="0">
              <a:solidFill>
                <a:srgbClr val="EBF5FF"/>
              </a:solidFill>
              <a:latin typeface="Arial" pitchFamily="34" charset="0"/>
              <a:cs typeface="Arial" pitchFamily="34" charset="0"/>
            </a:endParaRPr>
          </a:p>
        </p:txBody>
      </p: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9" name="Rectangle 8"/>
          <p:cNvSpPr/>
          <p:nvPr/>
        </p:nvSpPr>
        <p:spPr>
          <a:xfrm>
            <a:off x="304800" y="1524000"/>
            <a:ext cx="8458200" cy="4247317"/>
          </a:xfrm>
          <a:prstGeom prst="rect">
            <a:avLst/>
          </a:prstGeom>
        </p:spPr>
        <p:txBody>
          <a:bodyPr wrap="square">
            <a:spAutoFit/>
          </a:bodyPr>
          <a:lstStyle/>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Classes of use — e.g. industrial, manufacturing, commercial, office, institutional, </a:t>
            </a:r>
            <a:r>
              <a:rPr lang="en-US" sz="3000" dirty="0" smtClean="0">
                <a:solidFill>
                  <a:srgbClr val="EBF5FF"/>
                </a:solidFill>
                <a:latin typeface="Times New Roman" pitchFamily="18" charset="0"/>
                <a:cs typeface="Times New Roman" pitchFamily="18" charset="0"/>
              </a:rPr>
              <a:t>residential, agricultural, etc. </a:t>
            </a:r>
            <a:endParaRPr lang="en-US" sz="3000" dirty="0" smtClean="0">
              <a:solidFill>
                <a:srgbClr val="EBF5FF"/>
              </a:solidFill>
              <a:latin typeface="Times New Roman" pitchFamily="18" charset="0"/>
              <a:cs typeface="Times New Roman" pitchFamily="18" charset="0"/>
            </a:endParaRPr>
          </a:p>
          <a:p>
            <a:pPr marL="236538" indent="-236538"/>
            <a:r>
              <a:rPr lang="en-US" sz="3000" dirty="0" smtClean="0">
                <a:solidFill>
                  <a:srgbClr val="EBF5FF"/>
                </a:solidFill>
                <a:latin typeface="Times New Roman" pitchFamily="18" charset="0"/>
                <a:cs typeface="Times New Roman" pitchFamily="18" charset="0"/>
              </a:rPr>
              <a:t> </a:t>
            </a:r>
          </a:p>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Noise, fumes, truck and rail traffic, and</a:t>
            </a:r>
          </a:p>
          <a:p>
            <a:pPr marL="236538" lvl="0" indent="-236538"/>
            <a:r>
              <a:rPr lang="en-US" sz="3000" dirty="0" smtClean="0">
                <a:solidFill>
                  <a:srgbClr val="EBF5FF"/>
                </a:solidFill>
                <a:latin typeface="Times New Roman" pitchFamily="18" charset="0"/>
                <a:cs typeface="Times New Roman" pitchFamily="18" charset="0"/>
              </a:rPr>
              <a:t>   fire hazards</a:t>
            </a:r>
          </a:p>
          <a:p>
            <a:pPr marL="236538" indent="-236538"/>
            <a:r>
              <a:rPr lang="en-US" sz="3000" dirty="0" smtClean="0">
                <a:solidFill>
                  <a:srgbClr val="EBF5FF"/>
                </a:solidFill>
                <a:latin typeface="Times New Roman" pitchFamily="18" charset="0"/>
                <a:cs typeface="Times New Roman" pitchFamily="18" charset="0"/>
              </a:rPr>
              <a:t>  </a:t>
            </a:r>
          </a:p>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Seeks to maintain a “Look </a:t>
            </a:r>
            <a:r>
              <a:rPr lang="en-US" sz="3000" dirty="0" smtClean="0">
                <a:solidFill>
                  <a:srgbClr val="EBF5FF"/>
                </a:solidFill>
                <a:latin typeface="Times New Roman" pitchFamily="18" charset="0"/>
                <a:cs typeface="Times New Roman" pitchFamily="18" charset="0"/>
              </a:rPr>
              <a:t>and feel,” desired jobs or </a:t>
            </a:r>
            <a:r>
              <a:rPr lang="en-US" sz="3000" dirty="0" smtClean="0">
                <a:solidFill>
                  <a:srgbClr val="EBF5FF"/>
                </a:solidFill>
                <a:latin typeface="Times New Roman" pitchFamily="18" charset="0"/>
                <a:cs typeface="Times New Roman" pitchFamily="18" charset="0"/>
              </a:rPr>
              <a:t>likely sales </a:t>
            </a:r>
            <a:r>
              <a:rPr lang="en-US" sz="3000" dirty="0" smtClean="0">
                <a:solidFill>
                  <a:srgbClr val="EBF5FF"/>
                </a:solidFill>
                <a:latin typeface="Times New Roman" pitchFamily="18" charset="0"/>
                <a:cs typeface="Times New Roman" pitchFamily="18" charset="0"/>
              </a:rPr>
              <a:t>tax revenue</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ubtitle 2"/>
          <p:cNvSpPr txBox="1">
            <a:spLocks/>
          </p:cNvSpPr>
          <p:nvPr/>
        </p:nvSpPr>
        <p:spPr>
          <a:xfrm>
            <a:off x="381000" y="762000"/>
            <a:ext cx="8763000" cy="1524000"/>
          </a:xfrm>
          <a:prstGeom prst="rect">
            <a:avLst/>
          </a:prstGeom>
        </p:spPr>
        <p:txBody>
          <a:bodyPr vert="horz" lIns="91440" tIns="45720" rIns="91440" bIns="45720" rtlCol="0">
            <a:noAutofit/>
          </a:bodyPr>
          <a:lstStyle/>
          <a:p>
            <a:r>
              <a:rPr lang="en-US" sz="3200" dirty="0" smtClean="0">
                <a:solidFill>
                  <a:srgbClr val="EBF5FF"/>
                </a:solidFill>
                <a:latin typeface="Arial" pitchFamily="34" charset="0"/>
                <a:cs typeface="Arial" pitchFamily="34" charset="0"/>
              </a:rPr>
              <a:t>Environmental management can have huge project impacts</a:t>
            </a:r>
            <a:endParaRPr lang="en-US" sz="3200" b="1" dirty="0" smtClean="0">
              <a:solidFill>
                <a:srgbClr val="EBF5FF"/>
              </a:solidFill>
              <a:latin typeface="Arial" pitchFamily="34" charset="0"/>
              <a:cs typeface="Arial" pitchFamily="34" charset="0"/>
            </a:endParaRPr>
          </a:p>
        </p:txBody>
      </p: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9" name="Rectangle 8"/>
          <p:cNvSpPr/>
          <p:nvPr/>
        </p:nvSpPr>
        <p:spPr>
          <a:xfrm>
            <a:off x="457200" y="2209800"/>
            <a:ext cx="8534400" cy="4247317"/>
          </a:xfrm>
          <a:prstGeom prst="rect">
            <a:avLst/>
          </a:prstGeom>
        </p:spPr>
        <p:txBody>
          <a:bodyPr wrap="square">
            <a:spAutoFit/>
          </a:bodyPr>
          <a:lstStyle/>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Soil and other materials considered pollutants. Temporarily </a:t>
            </a:r>
            <a:r>
              <a:rPr lang="en-US" sz="3000" dirty="0" smtClean="0">
                <a:solidFill>
                  <a:srgbClr val="EBF5FF"/>
                </a:solidFill>
                <a:latin typeface="Times New Roman" pitchFamily="18" charset="0"/>
                <a:cs typeface="Times New Roman" pitchFamily="18" charset="0"/>
              </a:rPr>
              <a:t>retain storm water on property</a:t>
            </a:r>
          </a:p>
          <a:p>
            <a:pPr marL="236538" indent="-236538"/>
            <a:r>
              <a:rPr lang="en-US" sz="3000" dirty="0" smtClean="0">
                <a:solidFill>
                  <a:srgbClr val="EBF5FF"/>
                </a:solidFill>
                <a:latin typeface="Times New Roman" pitchFamily="18" charset="0"/>
                <a:cs typeface="Times New Roman" pitchFamily="18" charset="0"/>
              </a:rPr>
              <a:t> </a:t>
            </a:r>
          </a:p>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Environmental regulations for pollution and wildlife habitats </a:t>
            </a:r>
            <a:endParaRPr lang="en-US" sz="3000" dirty="0" smtClean="0">
              <a:solidFill>
                <a:srgbClr val="EBF5FF"/>
              </a:solidFill>
              <a:latin typeface="Times New Roman" pitchFamily="18" charset="0"/>
              <a:cs typeface="Times New Roman" pitchFamily="18" charset="0"/>
            </a:endParaRPr>
          </a:p>
          <a:p>
            <a:pPr marL="693738" lvl="1" indent="-236538">
              <a:buFont typeface="Arial" pitchFamily="34" charset="0"/>
              <a:buChar char="•"/>
            </a:pPr>
            <a:r>
              <a:rPr lang="en-US" sz="2000" dirty="0" smtClean="0">
                <a:solidFill>
                  <a:srgbClr val="EBF5FF"/>
                </a:solidFill>
                <a:latin typeface="Times New Roman" pitchFamily="18" charset="0"/>
                <a:cs typeface="Times New Roman" pitchFamily="18" charset="0"/>
              </a:rPr>
              <a:t>Managed at the state level such as Arkansas Department of Environmental Quality (ADEQ), Indiana Department of Environmental Management (IDEM). It is important to understand the reporting requirements and notifications due to these governing bodies</a:t>
            </a:r>
          </a:p>
          <a:p>
            <a:pPr marL="693738" lvl="1" indent="-236538">
              <a:buFont typeface="Arial" pitchFamily="34" charset="0"/>
              <a:buChar char="•"/>
            </a:pPr>
            <a:r>
              <a:rPr lang="en-US" sz="2000" dirty="0" smtClean="0">
                <a:solidFill>
                  <a:srgbClr val="EBF5FF"/>
                </a:solidFill>
                <a:latin typeface="Times New Roman" pitchFamily="18" charset="0"/>
                <a:cs typeface="Times New Roman" pitchFamily="18" charset="0"/>
              </a:rPr>
              <a:t>Managed at the federal level through the Environmental Protection Agency (EPA)</a:t>
            </a:r>
            <a:endParaRPr lang="en-US" sz="2000" dirty="0" smtClean="0">
              <a:solidFill>
                <a:srgbClr val="EBF5FF"/>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ubtitle 2"/>
          <p:cNvSpPr txBox="1">
            <a:spLocks/>
          </p:cNvSpPr>
          <p:nvPr/>
        </p:nvSpPr>
        <p:spPr>
          <a:xfrm>
            <a:off x="457200" y="762000"/>
            <a:ext cx="8458200" cy="3657600"/>
          </a:xfrm>
          <a:prstGeom prst="rect">
            <a:avLst/>
          </a:prstGeom>
        </p:spPr>
        <p:txBody>
          <a:bodyPr vert="horz" lIns="91440" tIns="45720" rIns="91440" bIns="45720" rtlCol="0">
            <a:noAutofit/>
          </a:bodyPr>
          <a:lstStyle/>
          <a:p>
            <a:r>
              <a:rPr lang="en-US" sz="4400" dirty="0" smtClean="0">
                <a:latin typeface="Arial" pitchFamily="34" charset="0"/>
                <a:cs typeface="Arial" pitchFamily="34" charset="0"/>
              </a:rPr>
              <a:t>Building Codes Then Determine Types of Building </a:t>
            </a:r>
          </a:p>
          <a:p>
            <a:r>
              <a:rPr lang="en-US" sz="4400" dirty="0" smtClean="0">
                <a:latin typeface="Arial" pitchFamily="34" charset="0"/>
                <a:cs typeface="Arial" pitchFamily="34" charset="0"/>
              </a:rPr>
              <a:t>That Can Be Built</a:t>
            </a:r>
          </a:p>
        </p:txBody>
      </p: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ubtitle 2"/>
          <p:cNvSpPr txBox="1">
            <a:spLocks/>
          </p:cNvSpPr>
          <p:nvPr/>
        </p:nvSpPr>
        <p:spPr>
          <a:xfrm>
            <a:off x="457200" y="762000"/>
            <a:ext cx="8610600" cy="914400"/>
          </a:xfrm>
          <a:prstGeom prst="rect">
            <a:avLst/>
          </a:prstGeom>
        </p:spPr>
        <p:txBody>
          <a:bodyPr vert="horz" lIns="91440" tIns="45720" rIns="91440" bIns="45720" rtlCol="0">
            <a:noAutofit/>
          </a:bodyPr>
          <a:lstStyle/>
          <a:p>
            <a:r>
              <a:rPr lang="en-US" sz="3200" dirty="0" smtClean="0">
                <a:solidFill>
                  <a:srgbClr val="EBF5FF"/>
                </a:solidFill>
                <a:latin typeface="Arial" pitchFamily="34" charset="0"/>
                <a:cs typeface="Arial" pitchFamily="34" charset="0"/>
              </a:rPr>
              <a:t>Codes developed nationally </a:t>
            </a:r>
            <a:endParaRPr lang="en-US" sz="3200" b="1" dirty="0" smtClean="0">
              <a:solidFill>
                <a:srgbClr val="EBF5FF"/>
              </a:solidFill>
              <a:latin typeface="Arial" pitchFamily="34" charset="0"/>
              <a:cs typeface="Arial" pitchFamily="34" charset="0"/>
            </a:endParaRPr>
          </a:p>
        </p:txBody>
      </p: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9" name="Rectangle 8"/>
          <p:cNvSpPr/>
          <p:nvPr/>
        </p:nvSpPr>
        <p:spPr>
          <a:xfrm>
            <a:off x="457200" y="1600200"/>
            <a:ext cx="8153400" cy="4832092"/>
          </a:xfrm>
          <a:prstGeom prst="rect">
            <a:avLst/>
          </a:prstGeom>
        </p:spPr>
        <p:txBody>
          <a:bodyPr wrap="square">
            <a:spAutoFit/>
          </a:bodyPr>
          <a:lstStyle/>
          <a:p>
            <a:pPr marL="236538" lvl="0" indent="-236538">
              <a:buFont typeface="Arial" pitchFamily="34" charset="0"/>
              <a:buChar char="•"/>
            </a:pPr>
            <a:r>
              <a:rPr lang="en-US" sz="2800" dirty="0" smtClean="0">
                <a:solidFill>
                  <a:srgbClr val="EBF5FF"/>
                </a:solidFill>
                <a:latin typeface="Times New Roman" pitchFamily="18" charset="0"/>
                <a:cs typeface="Times New Roman" pitchFamily="18" charset="0"/>
              </a:rPr>
              <a:t>International Building </a:t>
            </a:r>
            <a:r>
              <a:rPr lang="en-US" sz="2800" dirty="0" smtClean="0">
                <a:solidFill>
                  <a:srgbClr val="EBF5FF"/>
                </a:solidFill>
                <a:latin typeface="Times New Roman" pitchFamily="18" charset="0"/>
                <a:cs typeface="Times New Roman" pitchFamily="18" charset="0"/>
              </a:rPr>
              <a:t>Code</a:t>
            </a:r>
          </a:p>
          <a:p>
            <a:pPr lvl="0"/>
            <a:endParaRPr lang="en-US" sz="2800" dirty="0" smtClean="0">
              <a:solidFill>
                <a:srgbClr val="EBF5FF"/>
              </a:solidFill>
              <a:latin typeface="Times New Roman" pitchFamily="18" charset="0"/>
              <a:cs typeface="Times New Roman" pitchFamily="18" charset="0"/>
            </a:endParaRPr>
          </a:p>
          <a:p>
            <a:pPr marL="236538" lvl="0" indent="-236538">
              <a:buFont typeface="Arial" pitchFamily="34" charset="0"/>
              <a:buChar char="•"/>
            </a:pPr>
            <a:r>
              <a:rPr lang="en-US" sz="2800" dirty="0" smtClean="0">
                <a:solidFill>
                  <a:srgbClr val="EBF5FF"/>
                </a:solidFill>
                <a:latin typeface="Times New Roman" pitchFamily="18" charset="0"/>
                <a:cs typeface="Times New Roman" pitchFamily="18" charset="0"/>
              </a:rPr>
              <a:t>International Residential Code</a:t>
            </a:r>
          </a:p>
          <a:p>
            <a:pPr marL="693738" lvl="1" indent="-236538">
              <a:buFont typeface="Arial" pitchFamily="34" charset="0"/>
              <a:buChar char="•"/>
            </a:pPr>
            <a:r>
              <a:rPr lang="en-US" sz="2800" dirty="0">
                <a:solidFill>
                  <a:srgbClr val="EBF5FF"/>
                </a:solidFill>
                <a:latin typeface="Times New Roman" pitchFamily="18" charset="0"/>
                <a:cs typeface="Times New Roman" pitchFamily="18" charset="0"/>
                <a:hlinkClick r:id="rId2"/>
              </a:rPr>
              <a:t>https://codes.iccsafe.org/content/chapter/4023</a:t>
            </a:r>
            <a:r>
              <a:rPr lang="en-US" sz="2800" dirty="0" smtClean="0">
                <a:solidFill>
                  <a:srgbClr val="EBF5FF"/>
                </a:solidFill>
                <a:latin typeface="Times New Roman" pitchFamily="18" charset="0"/>
                <a:cs typeface="Times New Roman" pitchFamily="18" charset="0"/>
                <a:hlinkClick r:id="rId2"/>
              </a:rPr>
              <a:t>/</a:t>
            </a:r>
            <a:r>
              <a:rPr lang="en-US" sz="2800" dirty="0" smtClean="0">
                <a:solidFill>
                  <a:srgbClr val="EBF5FF"/>
                </a:solidFill>
                <a:latin typeface="Times New Roman" pitchFamily="18" charset="0"/>
                <a:cs typeface="Times New Roman" pitchFamily="18" charset="0"/>
              </a:rPr>
              <a:t> </a:t>
            </a:r>
            <a:r>
              <a:rPr lang="en-US" sz="2800" dirty="0" smtClean="0">
                <a:solidFill>
                  <a:srgbClr val="EBF5FF"/>
                </a:solidFill>
                <a:latin typeface="Times New Roman" pitchFamily="18" charset="0"/>
                <a:cs typeface="Times New Roman" pitchFamily="18" charset="0"/>
              </a:rPr>
              <a:t> </a:t>
            </a:r>
          </a:p>
          <a:p>
            <a:pPr marL="236538" lvl="0" indent="-236538">
              <a:buFont typeface="Arial" pitchFamily="34" charset="0"/>
              <a:buChar char="•"/>
            </a:pPr>
            <a:r>
              <a:rPr lang="en-US" sz="2800" dirty="0" smtClean="0">
                <a:solidFill>
                  <a:srgbClr val="EBF5FF"/>
                </a:solidFill>
                <a:latin typeface="Times New Roman" pitchFamily="18" charset="0"/>
                <a:cs typeface="Times New Roman" pitchFamily="18" charset="0"/>
              </a:rPr>
              <a:t>Includes volumes for building, mechanical, plumbing, and fire prevention</a:t>
            </a:r>
          </a:p>
          <a:p>
            <a:pPr marL="236538" indent="-236538"/>
            <a:r>
              <a:rPr lang="en-US" sz="2800" dirty="0" smtClean="0">
                <a:solidFill>
                  <a:srgbClr val="EBF5FF"/>
                </a:solidFill>
                <a:latin typeface="Times New Roman" pitchFamily="18" charset="0"/>
                <a:cs typeface="Times New Roman" pitchFamily="18" charset="0"/>
              </a:rPr>
              <a:t> </a:t>
            </a:r>
          </a:p>
          <a:p>
            <a:pPr marL="236538" lvl="0" indent="-236538">
              <a:buFont typeface="Arial" pitchFamily="34" charset="0"/>
              <a:buChar char="•"/>
            </a:pPr>
            <a:r>
              <a:rPr lang="en-US" sz="2800" dirty="0" smtClean="0">
                <a:solidFill>
                  <a:srgbClr val="EBF5FF"/>
                </a:solidFill>
                <a:latin typeface="Times New Roman" pitchFamily="18" charset="0"/>
                <a:cs typeface="Times New Roman" pitchFamily="18" charset="0"/>
              </a:rPr>
              <a:t>NFPA developed National Electric Code</a:t>
            </a:r>
          </a:p>
          <a:p>
            <a:pPr marL="236538" indent="-236538"/>
            <a:r>
              <a:rPr lang="en-US" sz="2800" dirty="0" smtClean="0">
                <a:solidFill>
                  <a:srgbClr val="EBF5FF"/>
                </a:solidFill>
                <a:latin typeface="Times New Roman" pitchFamily="18" charset="0"/>
                <a:cs typeface="Times New Roman" pitchFamily="18" charset="0"/>
              </a:rPr>
              <a:t> </a:t>
            </a:r>
          </a:p>
          <a:p>
            <a:pPr marL="236538" lvl="0" indent="-236538">
              <a:buFont typeface="Arial" pitchFamily="34" charset="0"/>
              <a:buChar char="•"/>
            </a:pPr>
            <a:r>
              <a:rPr lang="en-US" sz="2800" dirty="0" smtClean="0">
                <a:solidFill>
                  <a:srgbClr val="EBF5FF"/>
                </a:solidFill>
                <a:latin typeface="Times New Roman" pitchFamily="18" charset="0"/>
                <a:cs typeface="Times New Roman" pitchFamily="18" charset="0"/>
              </a:rPr>
              <a:t>NFPA also developed life safety supplements to International code</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ubtitle 2"/>
          <p:cNvSpPr txBox="1">
            <a:spLocks/>
          </p:cNvSpPr>
          <p:nvPr/>
        </p:nvSpPr>
        <p:spPr>
          <a:xfrm>
            <a:off x="457200" y="762000"/>
            <a:ext cx="6477000" cy="990600"/>
          </a:xfrm>
          <a:prstGeom prst="rect">
            <a:avLst/>
          </a:prstGeom>
        </p:spPr>
        <p:txBody>
          <a:bodyPr vert="horz" lIns="91440" tIns="45720" rIns="91440" bIns="45720" rtlCol="0">
            <a:noAutofit/>
          </a:bodyPr>
          <a:lstStyle/>
          <a:p>
            <a:r>
              <a:rPr lang="en-US" sz="3200" dirty="0" smtClean="0">
                <a:solidFill>
                  <a:srgbClr val="EBF5FF"/>
                </a:solidFill>
                <a:latin typeface="Arial" pitchFamily="34" charset="0"/>
                <a:cs typeface="Arial" pitchFamily="34" charset="0"/>
              </a:rPr>
              <a:t>Codes are adopted locally</a:t>
            </a:r>
          </a:p>
        </p:txBody>
      </p: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9" name="Rectangle 8"/>
          <p:cNvSpPr/>
          <p:nvPr/>
        </p:nvSpPr>
        <p:spPr>
          <a:xfrm>
            <a:off x="457200" y="1600201"/>
            <a:ext cx="8534400" cy="4247317"/>
          </a:xfrm>
          <a:prstGeom prst="rect">
            <a:avLst/>
          </a:prstGeom>
        </p:spPr>
        <p:txBody>
          <a:bodyPr wrap="square">
            <a:spAutoFit/>
          </a:bodyPr>
          <a:lstStyle/>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Codes are formally adopted by city, township, or </a:t>
            </a:r>
            <a:r>
              <a:rPr lang="en-US" sz="3000" dirty="0" smtClean="0">
                <a:solidFill>
                  <a:srgbClr val="EBF5FF"/>
                </a:solidFill>
                <a:latin typeface="Times New Roman" pitchFamily="18" charset="0"/>
                <a:cs typeface="Times New Roman" pitchFamily="18" charset="0"/>
              </a:rPr>
              <a:t>county</a:t>
            </a:r>
            <a:endParaRPr lang="en-US" sz="3000" dirty="0" smtClean="0">
              <a:solidFill>
                <a:srgbClr val="EBF5FF"/>
              </a:solidFill>
              <a:latin typeface="Times New Roman" pitchFamily="18" charset="0"/>
              <a:cs typeface="Times New Roman" pitchFamily="18" charset="0"/>
            </a:endParaRPr>
          </a:p>
          <a:p>
            <a:pPr marL="236538" indent="-236538"/>
            <a:r>
              <a:rPr lang="en-US" sz="3000" dirty="0" smtClean="0">
                <a:solidFill>
                  <a:srgbClr val="EBF5FF"/>
                </a:solidFill>
                <a:latin typeface="Times New Roman" pitchFamily="18" charset="0"/>
                <a:cs typeface="Times New Roman" pitchFamily="18" charset="0"/>
              </a:rPr>
              <a:t> </a:t>
            </a:r>
          </a:p>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Amendments may be added</a:t>
            </a:r>
          </a:p>
          <a:p>
            <a:pPr marL="236538" indent="-236538"/>
            <a:r>
              <a:rPr lang="en-US" sz="3000" dirty="0" smtClean="0">
                <a:solidFill>
                  <a:srgbClr val="EBF5FF"/>
                </a:solidFill>
                <a:latin typeface="Times New Roman" pitchFamily="18" charset="0"/>
                <a:cs typeface="Times New Roman" pitchFamily="18" charset="0"/>
              </a:rPr>
              <a:t> </a:t>
            </a:r>
          </a:p>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Adoption date lags, and conflicts may result </a:t>
            </a:r>
            <a:endParaRPr lang="en-US" sz="3000" dirty="0" smtClean="0">
              <a:solidFill>
                <a:srgbClr val="EBF5FF"/>
              </a:solidFill>
              <a:latin typeface="Times New Roman" pitchFamily="18" charset="0"/>
              <a:cs typeface="Times New Roman" pitchFamily="18" charset="0"/>
            </a:endParaRPr>
          </a:p>
          <a:p>
            <a:pPr marL="693738" lvl="1" indent="-236538">
              <a:buFont typeface="Arial" pitchFamily="34" charset="0"/>
              <a:buChar char="•"/>
            </a:pPr>
            <a:r>
              <a:rPr lang="en-US" sz="3000" dirty="0" smtClean="0">
                <a:solidFill>
                  <a:srgbClr val="EBF5FF"/>
                </a:solidFill>
                <a:latin typeface="Times New Roman" pitchFamily="18" charset="0"/>
                <a:cs typeface="Times New Roman" pitchFamily="18" charset="0"/>
              </a:rPr>
              <a:t>One town may be using the 2012 code, another might be using the 2003 code. Do your research to verify which </a:t>
            </a:r>
            <a:r>
              <a:rPr lang="en-US" sz="3000" smtClean="0">
                <a:solidFill>
                  <a:srgbClr val="EBF5FF"/>
                </a:solidFill>
                <a:latin typeface="Times New Roman" pitchFamily="18" charset="0"/>
                <a:cs typeface="Times New Roman" pitchFamily="18" charset="0"/>
              </a:rPr>
              <a:t>codes apply</a:t>
            </a:r>
            <a:endParaRPr lang="en-US" sz="3000" dirty="0" smtClean="0">
              <a:solidFill>
                <a:srgbClr val="EBF5FF"/>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9" name="Rectangle 8"/>
          <p:cNvSpPr/>
          <p:nvPr/>
        </p:nvSpPr>
        <p:spPr>
          <a:xfrm>
            <a:off x="457200" y="1143000"/>
            <a:ext cx="8382000" cy="2123658"/>
          </a:xfrm>
          <a:prstGeom prst="rect">
            <a:avLst/>
          </a:prstGeom>
        </p:spPr>
        <p:txBody>
          <a:bodyPr wrap="square">
            <a:spAutoFit/>
          </a:bodyPr>
          <a:lstStyle/>
          <a:p>
            <a:r>
              <a:rPr lang="en-US" sz="4400" dirty="0" smtClean="0">
                <a:solidFill>
                  <a:srgbClr val="EBF5FF"/>
                </a:solidFill>
                <a:latin typeface="Arial" pitchFamily="34" charset="0"/>
                <a:cs typeface="Arial" pitchFamily="34" charset="0"/>
              </a:rPr>
              <a:t>Project Code Analysis is</a:t>
            </a:r>
          </a:p>
          <a:p>
            <a:r>
              <a:rPr lang="en-US" sz="4400" dirty="0" smtClean="0">
                <a:solidFill>
                  <a:srgbClr val="EBF5FF"/>
                </a:solidFill>
                <a:latin typeface="Arial" pitchFamily="34" charset="0"/>
                <a:cs typeface="Arial" pitchFamily="34" charset="0"/>
              </a:rPr>
              <a:t>Sequential and No Step Can Be</a:t>
            </a:r>
          </a:p>
          <a:p>
            <a:r>
              <a:rPr lang="en-US" sz="4400" dirty="0" smtClean="0">
                <a:solidFill>
                  <a:srgbClr val="EBF5FF"/>
                </a:solidFill>
                <a:latin typeface="Arial" pitchFamily="34" charset="0"/>
                <a:cs typeface="Arial" pitchFamily="34" charset="0"/>
              </a:rPr>
              <a:t>Skipped</a:t>
            </a:r>
            <a:r>
              <a:rPr lang="en-US" sz="4400" strike="sngStrike" dirty="0" smtClean="0">
                <a:solidFill>
                  <a:srgbClr val="EBF5FF"/>
                </a:solidFill>
                <a:latin typeface="Arial" pitchFamily="34" charset="0"/>
                <a:cs typeface="Arial" pitchFamily="34" charset="0"/>
              </a:rPr>
              <a:t> </a:t>
            </a:r>
            <a:endParaRPr lang="en-US" sz="4400" dirty="0" smtClean="0">
              <a:solidFill>
                <a:srgbClr val="EBF5FF"/>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ubtitle 2"/>
          <p:cNvSpPr txBox="1">
            <a:spLocks/>
          </p:cNvSpPr>
          <p:nvPr/>
        </p:nvSpPr>
        <p:spPr>
          <a:xfrm>
            <a:off x="457200" y="762000"/>
            <a:ext cx="8077200" cy="838200"/>
          </a:xfrm>
          <a:prstGeom prst="rect">
            <a:avLst/>
          </a:prstGeom>
        </p:spPr>
        <p:txBody>
          <a:bodyPr vert="horz" lIns="91440" tIns="45720" rIns="91440" bIns="45720" rtlCol="0">
            <a:noAutofit/>
          </a:bodyPr>
          <a:lstStyle/>
          <a:p>
            <a:r>
              <a:rPr lang="en-US" sz="3200" dirty="0" smtClean="0">
                <a:solidFill>
                  <a:srgbClr val="EBF5FF"/>
                </a:solidFill>
                <a:latin typeface="Arial" pitchFamily="34" charset="0"/>
                <a:cs typeface="Arial" pitchFamily="34" charset="0"/>
              </a:rPr>
              <a:t>First, intended use translated into building</a:t>
            </a:r>
          </a:p>
          <a:p>
            <a:r>
              <a:rPr lang="en-US" sz="3200" dirty="0" smtClean="0">
                <a:solidFill>
                  <a:srgbClr val="EBF5FF"/>
                </a:solidFill>
                <a:latin typeface="Arial" pitchFamily="34" charset="0"/>
                <a:cs typeface="Arial" pitchFamily="34" charset="0"/>
              </a:rPr>
              <a:t>code occupancy type</a:t>
            </a:r>
            <a:r>
              <a:rPr lang="en-US" sz="3200" strike="sngStrike" dirty="0" smtClean="0">
                <a:solidFill>
                  <a:srgbClr val="EBF5FF"/>
                </a:solidFill>
                <a:latin typeface="Arial" pitchFamily="34" charset="0"/>
                <a:cs typeface="Arial" pitchFamily="34" charset="0"/>
              </a:rPr>
              <a:t> </a:t>
            </a:r>
            <a:endParaRPr lang="en-US" sz="3200" dirty="0" smtClean="0">
              <a:solidFill>
                <a:srgbClr val="EBF5FF"/>
              </a:solidFill>
              <a:latin typeface="Arial" pitchFamily="34" charset="0"/>
              <a:cs typeface="Arial" pitchFamily="34" charset="0"/>
            </a:endParaRPr>
          </a:p>
        </p:txBody>
      </p: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9" name="Rectangle 8"/>
          <p:cNvSpPr/>
          <p:nvPr/>
        </p:nvSpPr>
        <p:spPr>
          <a:xfrm>
            <a:off x="457200" y="2133600"/>
            <a:ext cx="8382000" cy="2400657"/>
          </a:xfrm>
          <a:prstGeom prst="rect">
            <a:avLst/>
          </a:prstGeom>
        </p:spPr>
        <p:txBody>
          <a:bodyPr wrap="square">
            <a:spAutoFit/>
          </a:bodyPr>
          <a:lstStyle/>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Assembly, Business, Educational, Factory </a:t>
            </a:r>
          </a:p>
          <a:p>
            <a:pPr marL="236538" indent="-236538"/>
            <a:endParaRPr lang="en-US" sz="3000" dirty="0" smtClean="0">
              <a:solidFill>
                <a:srgbClr val="EBF5FF"/>
              </a:solidFill>
              <a:latin typeface="Times New Roman" pitchFamily="18" charset="0"/>
              <a:cs typeface="Times New Roman" pitchFamily="18" charset="0"/>
            </a:endParaRPr>
          </a:p>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High Hazard, Institutional, Mercantile, Residential,</a:t>
            </a:r>
          </a:p>
          <a:p>
            <a:pPr marL="236538" indent="-236538"/>
            <a:endParaRPr lang="en-US" sz="3000" dirty="0" smtClean="0">
              <a:solidFill>
                <a:srgbClr val="EBF5FF"/>
              </a:solidFill>
              <a:latin typeface="Times New Roman" pitchFamily="18" charset="0"/>
              <a:cs typeface="Times New Roman" pitchFamily="18" charset="0"/>
            </a:endParaRPr>
          </a:p>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Storage, Utility and Miscellaneous </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ubtitle 2"/>
          <p:cNvSpPr txBox="1">
            <a:spLocks/>
          </p:cNvSpPr>
          <p:nvPr/>
        </p:nvSpPr>
        <p:spPr>
          <a:xfrm>
            <a:off x="381000" y="762000"/>
            <a:ext cx="8153400" cy="838200"/>
          </a:xfrm>
          <a:prstGeom prst="rect">
            <a:avLst/>
          </a:prstGeom>
        </p:spPr>
        <p:txBody>
          <a:bodyPr vert="horz" lIns="91440" tIns="45720" rIns="91440" bIns="45720" rtlCol="0">
            <a:noAutofit/>
          </a:bodyPr>
          <a:lstStyle/>
          <a:p>
            <a:r>
              <a:rPr lang="en-US" sz="3200" dirty="0" smtClean="0">
                <a:solidFill>
                  <a:srgbClr val="EBF5FF"/>
                </a:solidFill>
                <a:latin typeface="Arial" pitchFamily="34" charset="0"/>
                <a:cs typeface="Arial" pitchFamily="34" charset="0"/>
              </a:rPr>
              <a:t>Then permitted size, height, fire resistance, and structural capacity determined</a:t>
            </a:r>
          </a:p>
        </p:txBody>
      </p: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9" name="Rectangle 8"/>
          <p:cNvSpPr/>
          <p:nvPr/>
        </p:nvSpPr>
        <p:spPr>
          <a:xfrm>
            <a:off x="457200" y="2133600"/>
            <a:ext cx="8382000" cy="4247317"/>
          </a:xfrm>
          <a:prstGeom prst="rect">
            <a:avLst/>
          </a:prstGeom>
        </p:spPr>
        <p:txBody>
          <a:bodyPr wrap="square">
            <a:spAutoFit/>
          </a:bodyPr>
          <a:lstStyle/>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Building height and area, types of construction, fire-resistance</a:t>
            </a:r>
          </a:p>
          <a:p>
            <a:pPr marL="236538" indent="-236538"/>
            <a:r>
              <a:rPr lang="en-US" sz="3000" dirty="0" smtClean="0">
                <a:solidFill>
                  <a:srgbClr val="EBF5FF"/>
                </a:solidFill>
                <a:latin typeface="Times New Roman" pitchFamily="18" charset="0"/>
                <a:cs typeface="Times New Roman" pitchFamily="18" charset="0"/>
              </a:rPr>
              <a:t> </a:t>
            </a:r>
          </a:p>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Interior finishes, fire protection, means of egress</a:t>
            </a:r>
          </a:p>
          <a:p>
            <a:pPr marL="236538" indent="-236538"/>
            <a:r>
              <a:rPr lang="en-US" sz="3000" dirty="0" smtClean="0">
                <a:solidFill>
                  <a:srgbClr val="EBF5FF"/>
                </a:solidFill>
                <a:latin typeface="Times New Roman" pitchFamily="18" charset="0"/>
                <a:cs typeface="Times New Roman" pitchFamily="18" charset="0"/>
              </a:rPr>
              <a:t> </a:t>
            </a:r>
          </a:p>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Interior environment, energy efficiency, exterior walls, roofs</a:t>
            </a:r>
          </a:p>
          <a:p>
            <a:pPr marL="236538" indent="-236538"/>
            <a:r>
              <a:rPr lang="en-US" sz="3000" dirty="0" smtClean="0">
                <a:solidFill>
                  <a:srgbClr val="EBF5FF"/>
                </a:solidFill>
                <a:latin typeface="Times New Roman" pitchFamily="18" charset="0"/>
                <a:cs typeface="Times New Roman" pitchFamily="18" charset="0"/>
              </a:rPr>
              <a:t> </a:t>
            </a:r>
          </a:p>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Structural </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ubtitle 2"/>
          <p:cNvSpPr txBox="1">
            <a:spLocks/>
          </p:cNvSpPr>
          <p:nvPr/>
        </p:nvSpPr>
        <p:spPr>
          <a:xfrm>
            <a:off x="381000" y="762000"/>
            <a:ext cx="8153400" cy="838200"/>
          </a:xfrm>
          <a:prstGeom prst="rect">
            <a:avLst/>
          </a:prstGeom>
        </p:spPr>
        <p:txBody>
          <a:bodyPr vert="horz" lIns="91440" tIns="45720" rIns="91440" bIns="45720" rtlCol="0">
            <a:noAutofit/>
          </a:bodyPr>
          <a:lstStyle/>
          <a:p>
            <a:r>
              <a:rPr lang="en-US" sz="3200" dirty="0" smtClean="0">
                <a:solidFill>
                  <a:srgbClr val="EBF5FF"/>
                </a:solidFill>
                <a:latin typeface="Arial" pitchFamily="34" charset="0"/>
                <a:cs typeface="Arial" pitchFamily="34" charset="0"/>
              </a:rPr>
              <a:t>Then mechanical/electrical design</a:t>
            </a:r>
          </a:p>
          <a:p>
            <a:r>
              <a:rPr lang="en-US" sz="3200" dirty="0" smtClean="0">
                <a:solidFill>
                  <a:srgbClr val="EBF5FF"/>
                </a:solidFill>
                <a:latin typeface="Arial" pitchFamily="34" charset="0"/>
                <a:cs typeface="Arial" pitchFamily="34" charset="0"/>
              </a:rPr>
              <a:t>consistent with these requirements is added</a:t>
            </a:r>
          </a:p>
        </p:txBody>
      </p: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9" name="Rectangle 8"/>
          <p:cNvSpPr/>
          <p:nvPr/>
        </p:nvSpPr>
        <p:spPr>
          <a:xfrm>
            <a:off x="457200" y="2133600"/>
            <a:ext cx="8382000" cy="3323987"/>
          </a:xfrm>
          <a:prstGeom prst="rect">
            <a:avLst/>
          </a:prstGeom>
        </p:spPr>
        <p:txBody>
          <a:bodyPr wrap="square">
            <a:spAutoFit/>
          </a:bodyPr>
          <a:lstStyle/>
          <a:p>
            <a:pPr marL="236538" lvl="0" indent="-236538">
              <a:buFont typeface="Arial" pitchFamily="34" charset="0"/>
              <a:buChar char="•"/>
              <a:tabLst>
                <a:tab pos="1087438" algn="l"/>
              </a:tabLst>
            </a:pPr>
            <a:r>
              <a:rPr lang="en-US" sz="3000" dirty="0" smtClean="0">
                <a:solidFill>
                  <a:srgbClr val="EBF5FF"/>
                </a:solidFill>
                <a:latin typeface="Times New Roman" pitchFamily="18" charset="0"/>
                <a:cs typeface="Times New Roman" pitchFamily="18" charset="0"/>
              </a:rPr>
              <a:t>HVAC from International codes</a:t>
            </a:r>
          </a:p>
          <a:p>
            <a:pPr marL="236538" indent="-236538">
              <a:tabLst>
                <a:tab pos="1087438" algn="l"/>
              </a:tabLst>
            </a:pPr>
            <a:r>
              <a:rPr lang="en-US" sz="3000" dirty="0" smtClean="0">
                <a:solidFill>
                  <a:srgbClr val="EBF5FF"/>
                </a:solidFill>
                <a:latin typeface="Times New Roman" pitchFamily="18" charset="0"/>
                <a:cs typeface="Times New Roman" pitchFamily="18" charset="0"/>
              </a:rPr>
              <a:t> </a:t>
            </a:r>
          </a:p>
          <a:p>
            <a:pPr marL="236538" lvl="0" indent="-236538">
              <a:buFont typeface="Arial" pitchFamily="34" charset="0"/>
              <a:buChar char="•"/>
              <a:tabLst>
                <a:tab pos="1087438" algn="l"/>
              </a:tabLst>
            </a:pPr>
            <a:r>
              <a:rPr lang="en-US" sz="3000" dirty="0" smtClean="0">
                <a:solidFill>
                  <a:srgbClr val="EBF5FF"/>
                </a:solidFill>
                <a:latin typeface="Times New Roman" pitchFamily="18" charset="0"/>
                <a:cs typeface="Times New Roman" pitchFamily="18" charset="0"/>
              </a:rPr>
              <a:t>Plumbing from International and local codes</a:t>
            </a:r>
          </a:p>
          <a:p>
            <a:pPr marL="236538" indent="-236538">
              <a:tabLst>
                <a:tab pos="1087438" algn="l"/>
              </a:tabLst>
            </a:pPr>
            <a:r>
              <a:rPr lang="en-US" sz="3000" dirty="0" smtClean="0">
                <a:solidFill>
                  <a:srgbClr val="EBF5FF"/>
                </a:solidFill>
                <a:latin typeface="Times New Roman" pitchFamily="18" charset="0"/>
                <a:cs typeface="Times New Roman" pitchFamily="18" charset="0"/>
              </a:rPr>
              <a:t> </a:t>
            </a:r>
          </a:p>
          <a:p>
            <a:pPr marL="236538" lvl="0" indent="-236538">
              <a:buFont typeface="Arial" pitchFamily="34" charset="0"/>
              <a:buChar char="•"/>
              <a:tabLst>
                <a:tab pos="1087438" algn="l"/>
              </a:tabLst>
            </a:pPr>
            <a:r>
              <a:rPr lang="en-US" sz="3000" dirty="0" smtClean="0">
                <a:solidFill>
                  <a:srgbClr val="EBF5FF"/>
                </a:solidFill>
                <a:latin typeface="Times New Roman" pitchFamily="18" charset="0"/>
                <a:cs typeface="Times New Roman" pitchFamily="18" charset="0"/>
              </a:rPr>
              <a:t>Fire prevention from International and NFPA codes</a:t>
            </a:r>
          </a:p>
          <a:p>
            <a:pPr marL="236538" indent="-236538">
              <a:tabLst>
                <a:tab pos="1087438" algn="l"/>
              </a:tabLst>
            </a:pPr>
            <a:r>
              <a:rPr lang="en-US" sz="3000" dirty="0" smtClean="0">
                <a:solidFill>
                  <a:srgbClr val="EBF5FF"/>
                </a:solidFill>
                <a:latin typeface="Times New Roman" pitchFamily="18" charset="0"/>
                <a:cs typeface="Times New Roman" pitchFamily="18" charset="0"/>
              </a:rPr>
              <a:t> </a:t>
            </a:r>
          </a:p>
          <a:p>
            <a:pPr marL="236538" lvl="0" indent="-236538">
              <a:buFont typeface="Arial" pitchFamily="34" charset="0"/>
              <a:buChar char="•"/>
              <a:tabLst>
                <a:tab pos="1087438" algn="l"/>
              </a:tabLst>
            </a:pPr>
            <a:r>
              <a:rPr lang="en-US" sz="3000" dirty="0" smtClean="0">
                <a:solidFill>
                  <a:srgbClr val="EBF5FF"/>
                </a:solidFill>
                <a:latin typeface="Times New Roman" pitchFamily="18" charset="0"/>
                <a:cs typeface="Times New Roman" pitchFamily="18" charset="0"/>
              </a:rPr>
              <a:t>Electrical from National Electric Code </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ubtitle 2"/>
          <p:cNvSpPr txBox="1">
            <a:spLocks/>
          </p:cNvSpPr>
          <p:nvPr/>
        </p:nvSpPr>
        <p:spPr>
          <a:xfrm>
            <a:off x="381000" y="762000"/>
            <a:ext cx="8763000" cy="1066800"/>
          </a:xfrm>
          <a:prstGeom prst="rect">
            <a:avLst/>
          </a:prstGeom>
        </p:spPr>
        <p:txBody>
          <a:bodyPr vert="horz" lIns="91440" tIns="45720" rIns="91440" bIns="45720" rtlCol="0">
            <a:noAutofit/>
          </a:bodyPr>
          <a:lstStyle/>
          <a:p>
            <a:r>
              <a:rPr lang="en-US" sz="4400" dirty="0" smtClean="0">
                <a:solidFill>
                  <a:srgbClr val="EBF5FF"/>
                </a:solidFill>
                <a:latin typeface="Arial" pitchFamily="34" charset="0"/>
                <a:cs typeface="Arial" pitchFamily="34" charset="0"/>
              </a:rPr>
              <a:t>Then Additional Regulations May Be Added for Specific Project</a:t>
            </a:r>
          </a:p>
          <a:p>
            <a:r>
              <a:rPr lang="en-US" sz="4400" dirty="0" smtClean="0">
                <a:solidFill>
                  <a:srgbClr val="EBF5FF"/>
                </a:solidFill>
                <a:latin typeface="Arial" pitchFamily="34" charset="0"/>
                <a:cs typeface="Arial" pitchFamily="34" charset="0"/>
              </a:rPr>
              <a:t>Types</a:t>
            </a:r>
          </a:p>
        </p:txBody>
      </p: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ubtitle 2"/>
          <p:cNvSpPr txBox="1">
            <a:spLocks/>
          </p:cNvSpPr>
          <p:nvPr/>
        </p:nvSpPr>
        <p:spPr>
          <a:xfrm>
            <a:off x="381000" y="762000"/>
            <a:ext cx="8763000" cy="1066800"/>
          </a:xfrm>
          <a:prstGeom prst="rect">
            <a:avLst/>
          </a:prstGeom>
        </p:spPr>
        <p:txBody>
          <a:bodyPr vert="horz" lIns="91440" tIns="45720" rIns="91440" bIns="45720" rtlCol="0">
            <a:noAutofit/>
          </a:bodyPr>
          <a:lstStyle/>
          <a:p>
            <a:r>
              <a:rPr lang="en-US" sz="3200" dirty="0" smtClean="0">
                <a:solidFill>
                  <a:srgbClr val="EBF5FF"/>
                </a:solidFill>
                <a:latin typeface="Arial" pitchFamily="34" charset="0"/>
                <a:cs typeface="Arial" pitchFamily="34" charset="0"/>
              </a:rPr>
              <a:t>Local departments of public health influence:</a:t>
            </a:r>
            <a:endParaRPr lang="en-US" sz="3200" b="1" dirty="0" smtClean="0">
              <a:solidFill>
                <a:srgbClr val="EBF5FF"/>
              </a:solidFill>
              <a:latin typeface="Arial" pitchFamily="34" charset="0"/>
              <a:cs typeface="Arial" pitchFamily="34" charset="0"/>
            </a:endParaRPr>
          </a:p>
        </p:txBody>
      </p: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9" name="Rectangle 8"/>
          <p:cNvSpPr/>
          <p:nvPr/>
        </p:nvSpPr>
        <p:spPr>
          <a:xfrm>
            <a:off x="457200" y="1828800"/>
            <a:ext cx="8001000" cy="4247317"/>
          </a:xfrm>
          <a:prstGeom prst="rect">
            <a:avLst/>
          </a:prstGeom>
        </p:spPr>
        <p:txBody>
          <a:bodyPr wrap="square">
            <a:spAutoFit/>
          </a:bodyPr>
          <a:lstStyle/>
          <a:p>
            <a:pPr marL="236538" lvl="0" indent="-236538">
              <a:lnSpc>
                <a:spcPct val="150000"/>
              </a:lnSpc>
              <a:buFont typeface="Arial" pitchFamily="34" charset="0"/>
              <a:buChar char="•"/>
            </a:pPr>
            <a:r>
              <a:rPr lang="en-US" sz="3000" dirty="0" smtClean="0">
                <a:solidFill>
                  <a:srgbClr val="EBF5FF"/>
                </a:solidFill>
                <a:latin typeface="Times New Roman" pitchFamily="18" charset="0"/>
                <a:cs typeface="Times New Roman" pitchFamily="18" charset="0"/>
              </a:rPr>
              <a:t>Restaurants, hospitals, food processing, and water supply </a:t>
            </a:r>
            <a:r>
              <a:rPr lang="en-US" sz="3000" dirty="0" smtClean="0">
                <a:solidFill>
                  <a:srgbClr val="EBF5FF"/>
                </a:solidFill>
                <a:latin typeface="Times New Roman" pitchFamily="18" charset="0"/>
                <a:cs typeface="Times New Roman" pitchFamily="18" charset="0"/>
              </a:rPr>
              <a:t>systems</a:t>
            </a:r>
          </a:p>
          <a:p>
            <a:pPr marL="693738" lvl="1" indent="-236538">
              <a:lnSpc>
                <a:spcPct val="150000"/>
              </a:lnSpc>
              <a:buFont typeface="Arial" pitchFamily="34" charset="0"/>
              <a:buChar char="•"/>
            </a:pPr>
            <a:r>
              <a:rPr lang="en-US" sz="3000" dirty="0" smtClean="0">
                <a:solidFill>
                  <a:srgbClr val="EBF5FF"/>
                </a:solidFill>
                <a:latin typeface="Times New Roman" pitchFamily="18" charset="0"/>
                <a:cs typeface="Times New Roman" pitchFamily="18" charset="0"/>
              </a:rPr>
              <a:t>Texas Department of State Health Services may have additional regulations to follow</a:t>
            </a:r>
            <a:r>
              <a:rPr lang="en-US" sz="3000" dirty="0" smtClean="0">
                <a:solidFill>
                  <a:srgbClr val="EBF5FF"/>
                </a:solidFill>
                <a:latin typeface="Times New Roman" pitchFamily="18" charset="0"/>
                <a:cs typeface="Times New Roman" pitchFamily="18" charset="0"/>
              </a:rPr>
              <a:t> </a:t>
            </a:r>
          </a:p>
          <a:p>
            <a:pPr marL="236538" lvl="0" indent="-236538">
              <a:lnSpc>
                <a:spcPct val="150000"/>
              </a:lnSpc>
              <a:buFont typeface="Arial" pitchFamily="34" charset="0"/>
              <a:buChar char="•"/>
            </a:pPr>
            <a:r>
              <a:rPr lang="en-US" sz="3000" dirty="0" smtClean="0">
                <a:solidFill>
                  <a:srgbClr val="EBF5FF"/>
                </a:solidFill>
                <a:latin typeface="Times New Roman" pitchFamily="18" charset="0"/>
                <a:cs typeface="Times New Roman" pitchFamily="18" charset="0"/>
              </a:rPr>
              <a:t>Can alter life safety, mechanical</a:t>
            </a:r>
            <a:r>
              <a:rPr lang="en-US" sz="3000" strike="sngStrike" dirty="0" smtClean="0">
                <a:solidFill>
                  <a:srgbClr val="EBF5FF"/>
                </a:solidFill>
                <a:latin typeface="Times New Roman" pitchFamily="18" charset="0"/>
                <a:cs typeface="Times New Roman" pitchFamily="18" charset="0"/>
              </a:rPr>
              <a:t>-</a:t>
            </a:r>
            <a:r>
              <a:rPr lang="en-US" sz="3000" dirty="0" smtClean="0">
                <a:solidFill>
                  <a:srgbClr val="EBF5FF"/>
                </a:solidFill>
                <a:latin typeface="Times New Roman" pitchFamily="18" charset="0"/>
                <a:cs typeface="Times New Roman" pitchFamily="18" charset="0"/>
              </a:rPr>
              <a:t> electrical design and installation</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ubtitle 2"/>
          <p:cNvSpPr txBox="1">
            <a:spLocks/>
          </p:cNvSpPr>
          <p:nvPr/>
        </p:nvSpPr>
        <p:spPr>
          <a:xfrm>
            <a:off x="381000" y="762000"/>
            <a:ext cx="8763000" cy="1066800"/>
          </a:xfrm>
          <a:prstGeom prst="rect">
            <a:avLst/>
          </a:prstGeom>
        </p:spPr>
        <p:txBody>
          <a:bodyPr vert="horz" lIns="91440" tIns="45720" rIns="91440" bIns="45720" rtlCol="0">
            <a:noAutofit/>
          </a:bodyPr>
          <a:lstStyle/>
          <a:p>
            <a:r>
              <a:rPr lang="en-US" sz="3200" dirty="0" smtClean="0">
                <a:solidFill>
                  <a:srgbClr val="EBF5FF"/>
                </a:solidFill>
                <a:latin typeface="Arial" pitchFamily="34" charset="0"/>
                <a:cs typeface="Arial" pitchFamily="34" charset="0"/>
              </a:rPr>
              <a:t>State fire marshals can influence:</a:t>
            </a:r>
            <a:endParaRPr lang="en-US" sz="3200" b="1" dirty="0" smtClean="0">
              <a:solidFill>
                <a:srgbClr val="EBF5FF"/>
              </a:solidFill>
              <a:latin typeface="Arial" pitchFamily="34" charset="0"/>
              <a:cs typeface="Arial" pitchFamily="34" charset="0"/>
            </a:endParaRPr>
          </a:p>
        </p:txBody>
      </p: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9" name="Rectangle 8"/>
          <p:cNvSpPr/>
          <p:nvPr/>
        </p:nvSpPr>
        <p:spPr>
          <a:xfrm>
            <a:off x="457200" y="1828800"/>
            <a:ext cx="8001000" cy="2400657"/>
          </a:xfrm>
          <a:prstGeom prst="rect">
            <a:avLst/>
          </a:prstGeom>
        </p:spPr>
        <p:txBody>
          <a:bodyPr wrap="square">
            <a:spAutoFit/>
          </a:bodyPr>
          <a:lstStyle/>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Fire-resistive assemblies, separations and exits</a:t>
            </a:r>
            <a:endParaRPr lang="en-US" sz="3000" b="1" dirty="0" smtClean="0">
              <a:solidFill>
                <a:srgbClr val="EBF5FF"/>
              </a:solidFill>
              <a:latin typeface="Times New Roman" pitchFamily="18" charset="0"/>
              <a:cs typeface="Times New Roman" pitchFamily="18" charset="0"/>
            </a:endParaRPr>
          </a:p>
          <a:p>
            <a:pPr marL="236538" indent="-236538"/>
            <a:r>
              <a:rPr lang="en-US" sz="3000" dirty="0" smtClean="0">
                <a:solidFill>
                  <a:srgbClr val="EBF5FF"/>
                </a:solidFill>
                <a:latin typeface="Times New Roman" pitchFamily="18" charset="0"/>
                <a:cs typeface="Times New Roman" pitchFamily="18" charset="0"/>
              </a:rPr>
              <a:t> </a:t>
            </a:r>
          </a:p>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Handling of flammable liquids and gases</a:t>
            </a:r>
          </a:p>
          <a:p>
            <a:pPr marL="236538" indent="-236538"/>
            <a:r>
              <a:rPr lang="en-US" sz="3000" dirty="0" smtClean="0">
                <a:solidFill>
                  <a:srgbClr val="EBF5FF"/>
                </a:solidFill>
                <a:latin typeface="Times New Roman" pitchFamily="18" charset="0"/>
                <a:cs typeface="Times New Roman" pitchFamily="18" charset="0"/>
              </a:rPr>
              <a:t> </a:t>
            </a:r>
          </a:p>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Fire protection sprinkler and fire alarm systems</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ubtitle 2"/>
          <p:cNvSpPr txBox="1">
            <a:spLocks/>
          </p:cNvSpPr>
          <p:nvPr/>
        </p:nvSpPr>
        <p:spPr>
          <a:xfrm>
            <a:off x="533400" y="762000"/>
            <a:ext cx="8610600" cy="1066800"/>
          </a:xfrm>
          <a:prstGeom prst="rect">
            <a:avLst/>
          </a:prstGeom>
        </p:spPr>
        <p:txBody>
          <a:bodyPr vert="horz" lIns="91440" tIns="45720" rIns="91440" bIns="45720" rtlCol="0">
            <a:noAutofit/>
          </a:bodyPr>
          <a:lstStyle/>
          <a:p>
            <a:r>
              <a:rPr lang="en-US" sz="3200" dirty="0" smtClean="0">
                <a:solidFill>
                  <a:srgbClr val="EBF5FF"/>
                </a:solidFill>
                <a:latin typeface="Arial" pitchFamily="34" charset="0"/>
                <a:cs typeface="Arial" pitchFamily="34" charset="0"/>
              </a:rPr>
              <a:t>Certification is sought by some project</a:t>
            </a:r>
          </a:p>
          <a:p>
            <a:r>
              <a:rPr lang="en-US" sz="3200" dirty="0" smtClean="0">
                <a:solidFill>
                  <a:srgbClr val="EBF5FF"/>
                </a:solidFill>
                <a:latin typeface="Arial" pitchFamily="34" charset="0"/>
                <a:cs typeface="Arial" pitchFamily="34" charset="0"/>
              </a:rPr>
              <a:t>owners</a:t>
            </a:r>
            <a:endParaRPr lang="en-US" sz="3200" b="1" dirty="0" smtClean="0">
              <a:solidFill>
                <a:srgbClr val="EBF5FF"/>
              </a:solidFill>
              <a:latin typeface="Arial" pitchFamily="34" charset="0"/>
              <a:cs typeface="Arial" pitchFamily="34" charset="0"/>
            </a:endParaRPr>
          </a:p>
        </p:txBody>
      </p: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9" name="Rectangle 8"/>
          <p:cNvSpPr/>
          <p:nvPr/>
        </p:nvSpPr>
        <p:spPr>
          <a:xfrm>
            <a:off x="533400" y="2133600"/>
            <a:ext cx="8001000" cy="3323987"/>
          </a:xfrm>
          <a:prstGeom prst="rect">
            <a:avLst/>
          </a:prstGeom>
        </p:spPr>
        <p:txBody>
          <a:bodyPr wrap="square">
            <a:spAutoFit/>
          </a:bodyPr>
          <a:lstStyle/>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JCAHC (Joint Commission on Accreditation of Health Care Facilities) </a:t>
            </a:r>
          </a:p>
          <a:p>
            <a:pPr marL="236538" indent="-236538"/>
            <a:r>
              <a:rPr lang="en-US" sz="3000" dirty="0" smtClean="0">
                <a:solidFill>
                  <a:srgbClr val="EBF5FF"/>
                </a:solidFill>
                <a:latin typeface="Times New Roman" pitchFamily="18" charset="0"/>
                <a:cs typeface="Times New Roman" pitchFamily="18" charset="0"/>
              </a:rPr>
              <a:t> </a:t>
            </a:r>
          </a:p>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AAHA (American Animal Hospital Association) </a:t>
            </a:r>
          </a:p>
          <a:p>
            <a:pPr marL="236538" indent="-236538"/>
            <a:r>
              <a:rPr lang="en-US" sz="3000" dirty="0" smtClean="0">
                <a:solidFill>
                  <a:srgbClr val="EBF5FF"/>
                </a:solidFill>
                <a:latin typeface="Times New Roman" pitchFamily="18" charset="0"/>
                <a:cs typeface="Times New Roman" pitchFamily="18" charset="0"/>
              </a:rPr>
              <a:t> </a:t>
            </a:r>
          </a:p>
          <a:p>
            <a:pPr marL="236538" indent="-236538">
              <a:buFont typeface="Arial" pitchFamily="34" charset="0"/>
              <a:buChar char="•"/>
            </a:pPr>
            <a:r>
              <a:rPr lang="en-US" sz="3000" dirty="0" smtClean="0">
                <a:solidFill>
                  <a:srgbClr val="EBF5FF"/>
                </a:solidFill>
                <a:latin typeface="Times New Roman" pitchFamily="18" charset="0"/>
                <a:cs typeface="Times New Roman" pitchFamily="18" charset="0"/>
              </a:rPr>
              <a:t>LEED (Leadership in Energy and Environmental Design)</a:t>
            </a:r>
            <a:endParaRPr lang="en-US" sz="3000" dirty="0">
              <a:solidFill>
                <a:srgbClr val="EBF5FF"/>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bg>
      <p:bgPr>
        <a:solidFill>
          <a:srgbClr val="22518A"/>
        </a:solidFill>
        <a:effectLst/>
      </p:bgPr>
    </p:bg>
    <p:spTree>
      <p:nvGrpSpPr>
        <p:cNvPr id="1" name=""/>
        <p:cNvGrpSpPr/>
        <p:nvPr/>
      </p:nvGrpSpPr>
      <p:grpSpPr>
        <a:xfrm>
          <a:off x="0" y="0"/>
          <a:ext cx="0" cy="0"/>
          <a:chOff x="0" y="0"/>
          <a:chExt cx="0" cy="0"/>
        </a:xfrm>
      </p:grpSpPr>
      <p:sp>
        <p:nvSpPr>
          <p:cNvPr id="18" name="Footer Placeholder 1"/>
          <p:cNvSpPr>
            <a:spLocks noGrp="1"/>
          </p:cNvSpPr>
          <p:nvPr>
            <p:ph type="ftr" sz="quarter" idx="4294967295"/>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7" name="Rounded Rectangle 6"/>
          <p:cNvSpPr/>
          <p:nvPr/>
        </p:nvSpPr>
        <p:spPr>
          <a:xfrm>
            <a:off x="0" y="0"/>
            <a:ext cx="9144000" cy="304800"/>
          </a:xfrm>
          <a:prstGeom prst="roundRect">
            <a:avLst/>
          </a:prstGeom>
          <a:gradFill flip="none" rotWithShape="1">
            <a:gsLst>
              <a:gs pos="0">
                <a:srgbClr val="006666"/>
              </a:gs>
              <a:gs pos="50000">
                <a:srgbClr val="009A96"/>
              </a:gs>
              <a:gs pos="100000">
                <a:srgbClr val="00D0CB"/>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0" y="6553200"/>
            <a:ext cx="9144000" cy="304800"/>
          </a:xfrm>
          <a:prstGeom prst="roundRect">
            <a:avLst/>
          </a:prstGeom>
          <a:gradFill flip="none" rotWithShape="1">
            <a:gsLst>
              <a:gs pos="0">
                <a:srgbClr val="006666"/>
              </a:gs>
              <a:gs pos="50000">
                <a:srgbClr val="006666"/>
              </a:gs>
              <a:gs pos="100000">
                <a:srgbClr val="009A96"/>
              </a:gs>
            </a:gsLst>
            <a:path path="circle">
              <a:fillToRect l="100000" t="100000"/>
            </a:path>
            <a:tileRect r="-100000" b="-100000"/>
          </a:gradFill>
          <a:ln cmpd="dbl">
            <a:noFill/>
          </a:ln>
          <a:effectLst>
            <a:innerShdw blurRad="50800" dist="50800" dir="16200000">
              <a:prstClr val="black">
                <a:alpha val="50000"/>
              </a:prstClr>
            </a:innerShdw>
          </a:effectLst>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p:nvCxnSpPr>
        <p:spPr>
          <a:xfrm>
            <a:off x="0" y="304800"/>
            <a:ext cx="9144000" cy="0"/>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6553200"/>
            <a:ext cx="9144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ubtitle 2"/>
          <p:cNvSpPr txBox="1">
            <a:spLocks/>
          </p:cNvSpPr>
          <p:nvPr/>
        </p:nvSpPr>
        <p:spPr>
          <a:xfrm>
            <a:off x="381000" y="762000"/>
            <a:ext cx="8763000" cy="1066800"/>
          </a:xfrm>
          <a:prstGeom prst="rect">
            <a:avLst/>
          </a:prstGeom>
        </p:spPr>
        <p:txBody>
          <a:bodyPr vert="horz" lIns="91440" tIns="45720" rIns="91440" bIns="45720" rtlCol="0">
            <a:noAutofit/>
          </a:bodyPr>
          <a:lstStyle/>
          <a:p>
            <a:r>
              <a:rPr lang="en-US" sz="3200" dirty="0" smtClean="0">
                <a:solidFill>
                  <a:srgbClr val="EBF5FF"/>
                </a:solidFill>
                <a:latin typeface="Arial" pitchFamily="34" charset="0"/>
                <a:cs typeface="Arial" pitchFamily="34" charset="0"/>
              </a:rPr>
              <a:t>Regulation, codes, and standards</a:t>
            </a:r>
          </a:p>
          <a:p>
            <a:r>
              <a:rPr lang="en-US" sz="3200" dirty="0" smtClean="0">
                <a:solidFill>
                  <a:srgbClr val="EBF5FF"/>
                </a:solidFill>
                <a:latin typeface="Arial" pitchFamily="34" charset="0"/>
                <a:cs typeface="Arial" pitchFamily="34" charset="0"/>
              </a:rPr>
              <a:t>concern</a:t>
            </a:r>
            <a:r>
              <a:rPr lang="en-US" sz="3200" strike="sngStrike" dirty="0" smtClean="0">
                <a:solidFill>
                  <a:srgbClr val="EBF5FF"/>
                </a:solidFill>
                <a:latin typeface="Arial" pitchFamily="34" charset="0"/>
                <a:cs typeface="Arial" pitchFamily="34" charset="0"/>
              </a:rPr>
              <a:t>s</a:t>
            </a:r>
            <a:r>
              <a:rPr lang="en-US" sz="3200" dirty="0" smtClean="0">
                <a:solidFill>
                  <a:srgbClr val="EBF5FF"/>
                </a:solidFill>
                <a:latin typeface="Arial" pitchFamily="34" charset="0"/>
                <a:cs typeface="Arial" pitchFamily="34" charset="0"/>
              </a:rPr>
              <a:t> everyone</a:t>
            </a:r>
            <a:endParaRPr lang="en-US" sz="3200" b="1" dirty="0" smtClean="0">
              <a:solidFill>
                <a:srgbClr val="EBF5FF"/>
              </a:solidFill>
              <a:latin typeface="Arial" pitchFamily="34" charset="0"/>
              <a:cs typeface="Arial" pitchFamily="34" charset="0"/>
            </a:endParaRPr>
          </a:p>
        </p:txBody>
      </p:sp>
      <p:sp>
        <p:nvSpPr>
          <p:cNvPr id="16" name="Footer Placeholder 1"/>
          <p:cNvSpPr>
            <a:spLocks noGrp="1"/>
          </p:cNvSpPr>
          <p:nvPr>
            <p:ph type="ftr" sz="quarter" idx="11"/>
          </p:nvPr>
        </p:nvSpPr>
        <p:spPr>
          <a:xfrm>
            <a:off x="0" y="6553200"/>
            <a:ext cx="9144000" cy="304800"/>
          </a:xfrm>
        </p:spPr>
        <p:txBody>
          <a:bodyPr/>
          <a:lstStyle/>
          <a:p>
            <a:pPr>
              <a:defRPr/>
            </a:pPr>
            <a:r>
              <a:rPr lang="en-US" dirty="0"/>
              <a:t>JF McCarthy: Construction Project Management                                                                                       </a:t>
            </a:r>
            <a:r>
              <a:rPr lang="en-US" dirty="0">
                <a:cs typeface="Arial" charset="0"/>
              </a:rPr>
              <a:t>©</a:t>
            </a:r>
            <a:r>
              <a:rPr lang="en-US" dirty="0"/>
              <a:t>2010 Pareto All rights reserved</a:t>
            </a:r>
          </a:p>
        </p:txBody>
      </p:sp>
      <p:sp>
        <p:nvSpPr>
          <p:cNvPr id="9" name="Rectangle 8"/>
          <p:cNvSpPr/>
          <p:nvPr/>
        </p:nvSpPr>
        <p:spPr>
          <a:xfrm>
            <a:off x="381000" y="2286000"/>
            <a:ext cx="8001000" cy="3785652"/>
          </a:xfrm>
          <a:prstGeom prst="rect">
            <a:avLst/>
          </a:prstGeom>
        </p:spPr>
        <p:txBody>
          <a:bodyPr wrap="square">
            <a:spAutoFit/>
          </a:bodyPr>
          <a:lstStyle/>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Designers have heavy code conformance responsibility</a:t>
            </a:r>
          </a:p>
          <a:p>
            <a:pPr marL="236538" indent="-236538"/>
            <a:r>
              <a:rPr lang="en-US" sz="3000" dirty="0" smtClean="0">
                <a:solidFill>
                  <a:srgbClr val="EBF5FF"/>
                </a:solidFill>
                <a:latin typeface="Times New Roman" pitchFamily="18" charset="0"/>
                <a:cs typeface="Times New Roman" pitchFamily="18" charset="0"/>
              </a:rPr>
              <a:t> </a:t>
            </a:r>
          </a:p>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Construction manager must understand analysis for effective installation</a:t>
            </a:r>
            <a:r>
              <a:rPr lang="en-US" sz="3000" strike="sngStrike" dirty="0" smtClean="0">
                <a:solidFill>
                  <a:srgbClr val="EBF5FF"/>
                </a:solidFill>
                <a:latin typeface="Times New Roman" pitchFamily="18" charset="0"/>
                <a:cs typeface="Times New Roman" pitchFamily="18" charset="0"/>
              </a:rPr>
              <a:t> </a:t>
            </a:r>
            <a:endParaRPr lang="en-US" sz="3000" dirty="0" smtClean="0">
              <a:solidFill>
                <a:srgbClr val="EBF5FF"/>
              </a:solidFill>
              <a:latin typeface="Times New Roman" pitchFamily="18" charset="0"/>
              <a:cs typeface="Times New Roman" pitchFamily="18" charset="0"/>
            </a:endParaRPr>
          </a:p>
          <a:p>
            <a:pPr marL="236538" indent="-236538"/>
            <a:r>
              <a:rPr lang="en-US" sz="3000" dirty="0" smtClean="0">
                <a:solidFill>
                  <a:srgbClr val="EBF5FF"/>
                </a:solidFill>
                <a:latin typeface="Times New Roman" pitchFamily="18" charset="0"/>
                <a:cs typeface="Times New Roman" pitchFamily="18" charset="0"/>
              </a:rPr>
              <a:t> </a:t>
            </a:r>
          </a:p>
          <a:p>
            <a:pPr marL="236538" lvl="0" indent="-236538">
              <a:buFont typeface="Arial" pitchFamily="34" charset="0"/>
              <a:buChar char="•"/>
            </a:pPr>
            <a:r>
              <a:rPr lang="en-US" sz="3000" dirty="0" smtClean="0">
                <a:solidFill>
                  <a:srgbClr val="EBF5FF"/>
                </a:solidFill>
                <a:latin typeface="Times New Roman" pitchFamily="18" charset="0"/>
                <a:cs typeface="Times New Roman" pitchFamily="18" charset="0"/>
              </a:rPr>
              <a:t>Sub-trades must also analyze codes for their work</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5245</TotalTime>
  <Words>1966</Words>
  <Application>Microsoft Office PowerPoint</Application>
  <PresentationFormat>On-screen Show (4:3)</PresentationFormat>
  <Paragraphs>349</Paragraphs>
  <Slides>47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47</vt:i4>
      </vt:variant>
    </vt:vector>
  </HeadingPairs>
  <TitlesOfParts>
    <vt:vector size="51" baseType="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JF McCarthy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JF McCarthy</dc:creator>
  <cp:lastModifiedBy>Brent MacDonald</cp:lastModifiedBy>
  <cp:revision>182</cp:revision>
  <dcterms:created xsi:type="dcterms:W3CDTF">2011-04-01T18:38:33Z</dcterms:created>
  <dcterms:modified xsi:type="dcterms:W3CDTF">2019-02-07T14:19:04Z</dcterms:modified>
</cp:coreProperties>
</file>